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ygada 1918"/>
      <p:regular r:id="rId17"/>
    </p:embeddedFont>
    <p:embeddedFont>
      <p:font typeface="Brygada 1918"/>
      <p:regular r:id="rId18"/>
    </p:embeddedFont>
    <p:embeddedFont>
      <p:font typeface="Brygada 1918"/>
      <p:regular r:id="rId19"/>
    </p:embeddedFont>
    <p:embeddedFont>
      <p:font typeface="Brygada 1918"/>
      <p:regular r:id="rId20"/>
    </p:embeddedFont>
    <p:embeddedFont>
      <p:font typeface="Montserrat Medium"/>
      <p:regular r:id="rId21"/>
    </p:embeddedFont>
    <p:embeddedFont>
      <p:font typeface="Montserrat Medium"/>
      <p:regular r:id="rId22"/>
    </p:embeddedFont>
    <p:embeddedFont>
      <p:font typeface="Montserrat Medium"/>
      <p:regular r:id="rId23"/>
    </p:embeddedFont>
    <p:embeddedFont>
      <p:font typeface="Montserrat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1839278"/>
            <a:ext cx="7645479" cy="1873448"/>
          </a:xfrm>
          <a:prstGeom prst="rect">
            <a:avLst/>
          </a:prstGeom>
          <a:noFill/>
          <a:ln/>
        </p:spPr>
        <p:txBody>
          <a:bodyPr wrap="square" lIns="0" tIns="0" rIns="0" bIns="0" rtlCol="0" anchor="t"/>
          <a:lstStyle/>
          <a:p>
            <a:pPr algn="l" indent="0" marL="0">
              <a:lnSpc>
                <a:spcPts val="4900"/>
              </a:lnSpc>
              <a:buNone/>
            </a:pPr>
            <a:r>
              <a:rPr lang="en-US" sz="3900" b="1" dirty="0">
                <a:solidFill>
                  <a:srgbClr val="FFB393"/>
                </a:solidFill>
                <a:latin typeface="Brygada 1918 Bold" pitchFamily="34" charset="0"/>
                <a:ea typeface="Brygada 1918 Bold" pitchFamily="34" charset="-122"/>
                <a:cs typeface="Brygada 1918 Bold" pitchFamily="34" charset="-120"/>
              </a:rPr>
              <a:t>Müzik Kültüründe Kadınlara Yönelik Mizojinik Temsillerin Analizi</a:t>
            </a:r>
            <a:endParaRPr lang="en-US" sz="3900" dirty="0"/>
          </a:p>
        </p:txBody>
      </p:sp>
      <p:sp>
        <p:nvSpPr>
          <p:cNvPr id="4" name="Text 1"/>
          <p:cNvSpPr/>
          <p:nvPr/>
        </p:nvSpPr>
        <p:spPr>
          <a:xfrm>
            <a:off x="749260" y="3993713"/>
            <a:ext cx="7645479" cy="2396490"/>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Bu çalışma, müzik kültüründe kadınlara yönelik olumsuz temsilleri ve mizojinik ifadeleri derinlemesine analiz etmeyi amaçlamaktadır. Hem Türkçe hem de yabancı popüler müzikte, kadınların nesneleştirilmesi, hakaret edilmesi ve şiddetle tehdit edilmesi gibi temaların sistematik bir şekilde tekrarlandığı gözlemlenmektedir. Bu sunum, günlük hayatımızda sürekli dinlediğimiz şarkılardaki normalleşmiş kadın düşmanlığını ortaya koymayı, bazı ifadelerin "şarkı" adı altında nasıl maskelendiğini göstermeyi ve müzik ile kültür arasındaki ilişkiyi sosyolojik bir perspektifle incelemeyi hedeflemektedir.</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1721"/>
          </a:xfrm>
          <a:prstGeom prst="rect">
            <a:avLst/>
          </a:prstGeom>
        </p:spPr>
      </p:pic>
      <p:sp>
        <p:nvSpPr>
          <p:cNvPr id="3" name="Text 0"/>
          <p:cNvSpPr/>
          <p:nvPr/>
        </p:nvSpPr>
        <p:spPr>
          <a:xfrm>
            <a:off x="749260" y="3194566"/>
            <a:ext cx="4995743" cy="624483"/>
          </a:xfrm>
          <a:prstGeom prst="rect">
            <a:avLst/>
          </a:prstGeom>
          <a:noFill/>
          <a:ln/>
        </p:spPr>
        <p:txBody>
          <a:bodyPr wrap="none" lIns="0" tIns="0" rIns="0" bIns="0" rtlCol="0" anchor="t"/>
          <a:lstStyle/>
          <a:p>
            <a:pPr algn="l" indent="0" marL="0">
              <a:lnSpc>
                <a:spcPts val="4900"/>
              </a:lnSpc>
              <a:buNone/>
            </a:pPr>
            <a:r>
              <a:rPr lang="en-US" sz="3900" b="1" dirty="0">
                <a:solidFill>
                  <a:srgbClr val="FFB393"/>
                </a:solidFill>
                <a:latin typeface="Brygada 1918 Bold" pitchFamily="34" charset="0"/>
                <a:ea typeface="Brygada 1918 Bold" pitchFamily="34" charset="-122"/>
                <a:cs typeface="Brygada 1918 Bold" pitchFamily="34" charset="-120"/>
              </a:rPr>
              <a:t>Kaynakça</a:t>
            </a:r>
            <a:endParaRPr lang="en-US" sz="3900" dirty="0"/>
          </a:p>
        </p:txBody>
      </p:sp>
      <p:sp>
        <p:nvSpPr>
          <p:cNvPr id="4" name="Shape 1"/>
          <p:cNvSpPr/>
          <p:nvPr/>
        </p:nvSpPr>
        <p:spPr>
          <a:xfrm>
            <a:off x="749260" y="4100036"/>
            <a:ext cx="13131879" cy="795814"/>
          </a:xfrm>
          <a:prstGeom prst="roundRect">
            <a:avLst>
              <a:gd name="adj" fmla="val 3531"/>
            </a:avLst>
          </a:prstGeom>
          <a:solidFill>
            <a:srgbClr val="4D1700"/>
          </a:solidFill>
          <a:ln/>
        </p:spPr>
      </p:sp>
      <p:pic>
        <p:nvPicPr>
          <p:cNvPr id="5" name="Image 1" descr="preencoded.png">    </p:cNvPr>
          <p:cNvPicPr>
            <a:picLocks noChangeAspect="1"/>
          </p:cNvPicPr>
          <p:nvPr/>
        </p:nvPicPr>
        <p:blipFill>
          <a:blip r:embed="rId2"/>
          <a:stretch>
            <a:fillRect/>
          </a:stretch>
        </p:blipFill>
        <p:spPr>
          <a:xfrm>
            <a:off x="936546" y="4383524"/>
            <a:ext cx="234077" cy="187285"/>
          </a:xfrm>
          <a:prstGeom prst="rect">
            <a:avLst/>
          </a:prstGeom>
        </p:spPr>
      </p:pic>
      <p:sp>
        <p:nvSpPr>
          <p:cNvPr id="6" name="Text 2"/>
          <p:cNvSpPr/>
          <p:nvPr/>
        </p:nvSpPr>
        <p:spPr>
          <a:xfrm>
            <a:off x="1357908" y="4334113"/>
            <a:ext cx="12335947" cy="299561"/>
          </a:xfrm>
          <a:prstGeom prst="rect">
            <a:avLst/>
          </a:prstGeom>
          <a:noFill/>
          <a:ln/>
        </p:spPr>
        <p:txBody>
          <a:bodyPr wrap="none" lIns="0" tIns="0" rIns="0" bIns="0" rtlCol="0" anchor="t"/>
          <a:lstStyle/>
          <a:p>
            <a:pPr algn="l" indent="0" marL="0">
              <a:lnSpc>
                <a:spcPts val="2350"/>
              </a:lnSpc>
              <a:buNone/>
            </a:pPr>
            <a:r>
              <a:rPr lang="en-US" sz="1450" dirty="0">
                <a:solidFill>
                  <a:srgbClr val="FFFFFF"/>
                </a:solidFill>
                <a:latin typeface="Montserrat Medium" pitchFamily="34" charset="0"/>
                <a:ea typeface="Montserrat Medium" pitchFamily="34" charset="-122"/>
                <a:cs typeface="Montserrat Medium" pitchFamily="34" charset="-120"/>
              </a:rPr>
              <a:t>Bu bölümde, çalışmamızda faydalanılan ana kaynaklar IEEE formatında sunulmuştur.</a:t>
            </a:r>
            <a:endParaRPr lang="en-US" sz="1450" dirty="0"/>
          </a:p>
        </p:txBody>
      </p:sp>
      <p:sp>
        <p:nvSpPr>
          <p:cNvPr id="7" name="Text 3"/>
          <p:cNvSpPr/>
          <p:nvPr/>
        </p:nvSpPr>
        <p:spPr>
          <a:xfrm>
            <a:off x="749260" y="5106591"/>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\[1\] H. İ. Kalaycı Kırlıoğlu et al., “Şarkılarda Kadına Yönelik Şiddetin İzleri: Niteliksel Bir Çalışma,” 2021.</a:t>
            </a:r>
            <a:endParaRPr lang="en-US" sz="1450" dirty="0"/>
          </a:p>
        </p:txBody>
      </p:sp>
      <p:sp>
        <p:nvSpPr>
          <p:cNvPr id="8" name="Text 4"/>
          <p:cNvSpPr/>
          <p:nvPr/>
        </p:nvSpPr>
        <p:spPr>
          <a:xfrm>
            <a:off x="749260" y="5471636"/>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\[2\] R. Weitzer and C. Kubrin, “Misogyny in Rap Music: A Content Analysis,” Men and Masculinities, 2009.</a:t>
            </a:r>
            <a:endParaRPr lang="en-US" sz="1450" dirty="0"/>
          </a:p>
        </p:txBody>
      </p:sp>
      <p:sp>
        <p:nvSpPr>
          <p:cNvPr id="9" name="Text 5"/>
          <p:cNvSpPr/>
          <p:nvPr/>
        </p:nvSpPr>
        <p:spPr>
          <a:xfrm>
            <a:off x="749260" y="5836682"/>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\[3\] J. Aubrey et al., “Sexism and Objectification in Music Videos,” Psychology of Women Quarterly, 2011.</a:t>
            </a:r>
            <a:endParaRPr lang="en-US" sz="1450" dirty="0"/>
          </a:p>
        </p:txBody>
      </p:sp>
      <p:sp>
        <p:nvSpPr>
          <p:cNvPr id="10" name="Text 6"/>
          <p:cNvSpPr/>
          <p:nvPr/>
        </p:nvSpPr>
        <p:spPr>
          <a:xfrm>
            <a:off x="749260" y="6201728"/>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\[4\] S. Adams and K. Fuller, “Gender Representation in Popular Music,” 2019.</a:t>
            </a:r>
            <a:endParaRPr lang="en-US" sz="1450" dirty="0"/>
          </a:p>
        </p:txBody>
      </p:sp>
      <p:sp>
        <p:nvSpPr>
          <p:cNvPr id="11" name="Text 7"/>
          <p:cNvSpPr/>
          <p:nvPr/>
        </p:nvSpPr>
        <p:spPr>
          <a:xfrm>
            <a:off x="749260" y="6566773"/>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\[5\] E. Hatton, “The Sexualization of Women in Media,” 2018.</a:t>
            </a:r>
            <a:endParaRPr lang="en-US" sz="1450" dirty="0"/>
          </a:p>
        </p:txBody>
      </p:sp>
      <p:sp>
        <p:nvSpPr>
          <p:cNvPr id="12" name="Text 8"/>
          <p:cNvSpPr/>
          <p:nvPr/>
        </p:nvSpPr>
        <p:spPr>
          <a:xfrm>
            <a:off x="749260" y="7077075"/>
            <a:ext cx="13131879" cy="299561"/>
          </a:xfrm>
          <a:prstGeom prst="rect">
            <a:avLst/>
          </a:prstGeom>
          <a:noFill/>
          <a:ln/>
        </p:spPr>
        <p:txBody>
          <a:bodyPr wrap="non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Bu kaynaklar, müzik kültüründeki kadın temsilleri ve mizojini konularında mevcut akademik literatüre değerli katkılar sağlamaktadır.</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5442" y="464344"/>
            <a:ext cx="5965865" cy="478393"/>
          </a:xfrm>
          <a:prstGeom prst="rect">
            <a:avLst/>
          </a:prstGeom>
          <a:noFill/>
          <a:ln/>
        </p:spPr>
        <p:txBody>
          <a:bodyPr wrap="none" lIns="0" tIns="0" rIns="0" bIns="0" rtlCol="0" anchor="t"/>
          <a:lstStyle/>
          <a:p>
            <a:pPr algn="l" indent="0" marL="0">
              <a:lnSpc>
                <a:spcPts val="3750"/>
              </a:lnSpc>
              <a:buNone/>
            </a:pPr>
            <a:r>
              <a:rPr lang="en-US" sz="3000" b="1" dirty="0">
                <a:solidFill>
                  <a:srgbClr val="FFB393"/>
                </a:solidFill>
                <a:latin typeface="Brygada 1918 Bold" pitchFamily="34" charset="0"/>
                <a:ea typeface="Brygada 1918 Bold" pitchFamily="34" charset="-122"/>
                <a:cs typeface="Brygada 1918 Bold" pitchFamily="34" charset="-120"/>
              </a:rPr>
              <a:t>Temel Kavramlar ve Değişkenler</a:t>
            </a:r>
            <a:endParaRPr lang="en-US" sz="3000" dirty="0"/>
          </a:p>
        </p:txBody>
      </p:sp>
      <p:sp>
        <p:nvSpPr>
          <p:cNvPr id="3" name="Text 1"/>
          <p:cNvSpPr/>
          <p:nvPr/>
        </p:nvSpPr>
        <p:spPr>
          <a:xfrm>
            <a:off x="675442" y="1301472"/>
            <a:ext cx="1914049" cy="239316"/>
          </a:xfrm>
          <a:prstGeom prst="rect">
            <a:avLst/>
          </a:prstGeom>
          <a:noFill/>
          <a:ln/>
        </p:spPr>
        <p:txBody>
          <a:bodyPr wrap="none" lIns="0" tIns="0" rIns="0" bIns="0" rtlCol="0" anchor="t"/>
          <a:lstStyle/>
          <a:p>
            <a:pPr algn="l" indent="0" marL="0">
              <a:lnSpc>
                <a:spcPts val="1850"/>
              </a:lnSpc>
              <a:buNone/>
            </a:pPr>
            <a:r>
              <a:rPr lang="en-US" sz="1500" b="1" dirty="0">
                <a:solidFill>
                  <a:srgbClr val="FFB393"/>
                </a:solidFill>
                <a:latin typeface="Brygada 1918 Bold" pitchFamily="34" charset="0"/>
                <a:ea typeface="Brygada 1918 Bold" pitchFamily="34" charset="-122"/>
                <a:cs typeface="Brygada 1918 Bold" pitchFamily="34" charset="-120"/>
              </a:rPr>
              <a:t>Temel Kavramlar</a:t>
            </a:r>
            <a:endParaRPr lang="en-US" sz="1500" dirty="0"/>
          </a:p>
        </p:txBody>
      </p:sp>
      <p:sp>
        <p:nvSpPr>
          <p:cNvPr id="4" name="Shape 2"/>
          <p:cNvSpPr/>
          <p:nvPr/>
        </p:nvSpPr>
        <p:spPr>
          <a:xfrm>
            <a:off x="675442" y="1702237"/>
            <a:ext cx="6464737" cy="929878"/>
          </a:xfrm>
          <a:prstGeom prst="roundRect">
            <a:avLst>
              <a:gd name="adj" fmla="val 7867"/>
            </a:avLst>
          </a:prstGeom>
          <a:solidFill>
            <a:srgbClr val="5C2438"/>
          </a:solidFill>
          <a:ln w="15240">
            <a:solidFill>
              <a:srgbClr val="662E42"/>
            </a:solidFill>
            <a:prstDash val="solid"/>
          </a:ln>
        </p:spPr>
      </p:sp>
      <p:sp>
        <p:nvSpPr>
          <p:cNvPr id="5" name="Shape 3"/>
          <p:cNvSpPr/>
          <p:nvPr/>
        </p:nvSpPr>
        <p:spPr>
          <a:xfrm>
            <a:off x="660202" y="1702237"/>
            <a:ext cx="60960" cy="929878"/>
          </a:xfrm>
          <a:prstGeom prst="roundRect">
            <a:avLst>
              <a:gd name="adj" fmla="val 35324"/>
            </a:avLst>
          </a:prstGeom>
          <a:solidFill>
            <a:srgbClr val="FFB393"/>
          </a:solidFill>
          <a:ln/>
        </p:spPr>
      </p:sp>
      <p:sp>
        <p:nvSpPr>
          <p:cNvPr id="6" name="Text 4"/>
          <p:cNvSpPr/>
          <p:nvPr/>
        </p:nvSpPr>
        <p:spPr>
          <a:xfrm>
            <a:off x="879872" y="1860947"/>
            <a:ext cx="1914049" cy="239316"/>
          </a:xfrm>
          <a:prstGeom prst="rect">
            <a:avLst/>
          </a:prstGeom>
          <a:noFill/>
          <a:ln/>
        </p:spPr>
        <p:txBody>
          <a:bodyPr wrap="none" lIns="0" tIns="0" rIns="0" bIns="0" rtlCol="0" anchor="t"/>
          <a:lstStyle/>
          <a:p>
            <a:pPr algn="l" indent="0" marL="0">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Mizojini</a:t>
            </a:r>
            <a:endParaRPr lang="en-US" sz="1500" dirty="0"/>
          </a:p>
        </p:txBody>
      </p:sp>
      <p:sp>
        <p:nvSpPr>
          <p:cNvPr id="7" name="Text 5"/>
          <p:cNvSpPr/>
          <p:nvPr/>
        </p:nvSpPr>
        <p:spPr>
          <a:xfrm>
            <a:off x="879872" y="2243733"/>
            <a:ext cx="6101596" cy="229672"/>
          </a:xfrm>
          <a:prstGeom prst="rect">
            <a:avLst/>
          </a:prstGeom>
          <a:noFill/>
          <a:ln/>
        </p:spPr>
        <p:txBody>
          <a:bodyPr wrap="none" lIns="0" tIns="0" rIns="0" bIns="0" rtlCol="0" anchor="t"/>
          <a:lstStyle/>
          <a:p>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Kadınlara yönelik nefret, küçümseme veya değersizleştirme biçimlerini ifade eder.</a:t>
            </a:r>
            <a:endParaRPr lang="en-US" sz="1100" dirty="0"/>
          </a:p>
        </p:txBody>
      </p:sp>
      <p:sp>
        <p:nvSpPr>
          <p:cNvPr id="8" name="Shape 6"/>
          <p:cNvSpPr/>
          <p:nvPr/>
        </p:nvSpPr>
        <p:spPr>
          <a:xfrm>
            <a:off x="675442" y="2775585"/>
            <a:ext cx="6464737" cy="1159550"/>
          </a:xfrm>
          <a:prstGeom prst="roundRect">
            <a:avLst>
              <a:gd name="adj" fmla="val 6309"/>
            </a:avLst>
          </a:prstGeom>
          <a:solidFill>
            <a:srgbClr val="5C2438"/>
          </a:solidFill>
          <a:ln w="15240">
            <a:solidFill>
              <a:srgbClr val="662E42"/>
            </a:solidFill>
            <a:prstDash val="solid"/>
          </a:ln>
        </p:spPr>
      </p:sp>
      <p:sp>
        <p:nvSpPr>
          <p:cNvPr id="9" name="Shape 7"/>
          <p:cNvSpPr/>
          <p:nvPr/>
        </p:nvSpPr>
        <p:spPr>
          <a:xfrm>
            <a:off x="660202" y="2775585"/>
            <a:ext cx="60960" cy="1159550"/>
          </a:xfrm>
          <a:prstGeom prst="roundRect">
            <a:avLst>
              <a:gd name="adj" fmla="val 35324"/>
            </a:avLst>
          </a:prstGeom>
          <a:solidFill>
            <a:srgbClr val="FFB393"/>
          </a:solidFill>
          <a:ln/>
        </p:spPr>
      </p:sp>
      <p:sp>
        <p:nvSpPr>
          <p:cNvPr id="10" name="Text 8"/>
          <p:cNvSpPr/>
          <p:nvPr/>
        </p:nvSpPr>
        <p:spPr>
          <a:xfrm>
            <a:off x="879872" y="2934295"/>
            <a:ext cx="1914049" cy="239316"/>
          </a:xfrm>
          <a:prstGeom prst="rect">
            <a:avLst/>
          </a:prstGeom>
          <a:noFill/>
          <a:ln/>
        </p:spPr>
        <p:txBody>
          <a:bodyPr wrap="none" lIns="0" tIns="0" rIns="0" bIns="0" rtlCol="0" anchor="t"/>
          <a:lstStyle/>
          <a:p>
            <a:pPr algn="l" indent="0" marL="0">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Nesneleştirme</a:t>
            </a:r>
            <a:endParaRPr lang="en-US" sz="1500" dirty="0"/>
          </a:p>
        </p:txBody>
      </p:sp>
      <p:sp>
        <p:nvSpPr>
          <p:cNvPr id="11" name="Text 9"/>
          <p:cNvSpPr/>
          <p:nvPr/>
        </p:nvSpPr>
        <p:spPr>
          <a:xfrm>
            <a:off x="879872" y="3317081"/>
            <a:ext cx="6101596" cy="459343"/>
          </a:xfrm>
          <a:prstGeom prst="rect">
            <a:avLst/>
          </a:prstGeom>
          <a:noFill/>
          <a:ln/>
        </p:spPr>
        <p:txBody>
          <a:bodyPr wrap="square" lIns="0" tIns="0" rIns="0" bIns="0" rtlCol="0" anchor="t"/>
          <a:lstStyle/>
          <a:p>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Kadının bir insan olarak değil, "mal, obje, meta, cinsel obje" gibi algılanması ve sunulmasıdır.</a:t>
            </a:r>
            <a:endParaRPr lang="en-US" sz="1100" dirty="0"/>
          </a:p>
        </p:txBody>
      </p:sp>
      <p:sp>
        <p:nvSpPr>
          <p:cNvPr id="12" name="Shape 10"/>
          <p:cNvSpPr/>
          <p:nvPr/>
        </p:nvSpPr>
        <p:spPr>
          <a:xfrm>
            <a:off x="675442" y="4078605"/>
            <a:ext cx="6464737" cy="1159550"/>
          </a:xfrm>
          <a:prstGeom prst="roundRect">
            <a:avLst>
              <a:gd name="adj" fmla="val 6309"/>
            </a:avLst>
          </a:prstGeom>
          <a:solidFill>
            <a:srgbClr val="5C2438"/>
          </a:solidFill>
          <a:ln w="15240">
            <a:solidFill>
              <a:srgbClr val="662E42"/>
            </a:solidFill>
            <a:prstDash val="solid"/>
          </a:ln>
        </p:spPr>
      </p:sp>
      <p:sp>
        <p:nvSpPr>
          <p:cNvPr id="13" name="Shape 11"/>
          <p:cNvSpPr/>
          <p:nvPr/>
        </p:nvSpPr>
        <p:spPr>
          <a:xfrm>
            <a:off x="660202" y="4078605"/>
            <a:ext cx="60960" cy="1159550"/>
          </a:xfrm>
          <a:prstGeom prst="roundRect">
            <a:avLst>
              <a:gd name="adj" fmla="val 35324"/>
            </a:avLst>
          </a:prstGeom>
          <a:solidFill>
            <a:srgbClr val="FFB393"/>
          </a:solidFill>
          <a:ln/>
        </p:spPr>
      </p:sp>
      <p:sp>
        <p:nvSpPr>
          <p:cNvPr id="14" name="Text 12"/>
          <p:cNvSpPr/>
          <p:nvPr/>
        </p:nvSpPr>
        <p:spPr>
          <a:xfrm>
            <a:off x="879872" y="4237315"/>
            <a:ext cx="1914049" cy="239316"/>
          </a:xfrm>
          <a:prstGeom prst="rect">
            <a:avLst/>
          </a:prstGeom>
          <a:noFill/>
          <a:ln/>
        </p:spPr>
        <p:txBody>
          <a:bodyPr wrap="none" lIns="0" tIns="0" rIns="0" bIns="0" rtlCol="0" anchor="t"/>
          <a:lstStyle/>
          <a:p>
            <a:pPr algn="l" indent="0" marL="0">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Söylem Analizi</a:t>
            </a:r>
            <a:endParaRPr lang="en-US" sz="1500" dirty="0"/>
          </a:p>
        </p:txBody>
      </p:sp>
      <p:sp>
        <p:nvSpPr>
          <p:cNvPr id="15" name="Text 13"/>
          <p:cNvSpPr/>
          <p:nvPr/>
        </p:nvSpPr>
        <p:spPr>
          <a:xfrm>
            <a:off x="879872" y="4620101"/>
            <a:ext cx="6101596" cy="459343"/>
          </a:xfrm>
          <a:prstGeom prst="rect">
            <a:avLst/>
          </a:prstGeom>
          <a:noFill/>
          <a:ln/>
        </p:spPr>
        <p:txBody>
          <a:bodyPr wrap="square" lIns="0" tIns="0" rIns="0" bIns="0" rtlCol="0" anchor="t"/>
          <a:lstStyle/>
          <a:p>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Şarkı sözlerinde kullanılan dilin kadın temsiline etkisini inceleyen metodolojik bir yaklaşımdır.</a:t>
            </a:r>
            <a:endParaRPr lang="en-US" sz="1100" dirty="0"/>
          </a:p>
        </p:txBody>
      </p:sp>
      <p:sp>
        <p:nvSpPr>
          <p:cNvPr id="16" name="Shape 14"/>
          <p:cNvSpPr/>
          <p:nvPr/>
        </p:nvSpPr>
        <p:spPr>
          <a:xfrm>
            <a:off x="675442" y="5381625"/>
            <a:ext cx="6464737" cy="1159550"/>
          </a:xfrm>
          <a:prstGeom prst="roundRect">
            <a:avLst>
              <a:gd name="adj" fmla="val 6309"/>
            </a:avLst>
          </a:prstGeom>
          <a:solidFill>
            <a:srgbClr val="5C2438"/>
          </a:solidFill>
          <a:ln w="15240">
            <a:solidFill>
              <a:srgbClr val="662E42"/>
            </a:solidFill>
            <a:prstDash val="solid"/>
          </a:ln>
        </p:spPr>
      </p:sp>
      <p:sp>
        <p:nvSpPr>
          <p:cNvPr id="17" name="Shape 15"/>
          <p:cNvSpPr/>
          <p:nvPr/>
        </p:nvSpPr>
        <p:spPr>
          <a:xfrm>
            <a:off x="660202" y="5381625"/>
            <a:ext cx="60960" cy="1159550"/>
          </a:xfrm>
          <a:prstGeom prst="roundRect">
            <a:avLst>
              <a:gd name="adj" fmla="val 35324"/>
            </a:avLst>
          </a:prstGeom>
          <a:solidFill>
            <a:srgbClr val="FFB393"/>
          </a:solidFill>
          <a:ln/>
        </p:spPr>
      </p:sp>
      <p:sp>
        <p:nvSpPr>
          <p:cNvPr id="18" name="Text 16"/>
          <p:cNvSpPr/>
          <p:nvPr/>
        </p:nvSpPr>
        <p:spPr>
          <a:xfrm>
            <a:off x="879872" y="5540335"/>
            <a:ext cx="1914049" cy="239316"/>
          </a:xfrm>
          <a:prstGeom prst="rect">
            <a:avLst/>
          </a:prstGeom>
          <a:noFill/>
          <a:ln/>
        </p:spPr>
        <p:txBody>
          <a:bodyPr wrap="none" lIns="0" tIns="0" rIns="0" bIns="0" rtlCol="0" anchor="t"/>
          <a:lstStyle/>
          <a:p>
            <a:pPr algn="l" indent="0" marL="0">
              <a:lnSpc>
                <a:spcPts val="1850"/>
              </a:lnSpc>
              <a:buNone/>
            </a:pPr>
            <a:r>
              <a:rPr lang="en-US" sz="1500" b="1" dirty="0">
                <a:solidFill>
                  <a:srgbClr val="F4CAB8"/>
                </a:solidFill>
                <a:latin typeface="Brygada 1918 Bold" pitchFamily="34" charset="0"/>
                <a:ea typeface="Brygada 1918 Bold" pitchFamily="34" charset="-122"/>
                <a:cs typeface="Brygada 1918 Bold" pitchFamily="34" charset="-120"/>
              </a:rPr>
              <a:t>Şiddet Temsili</a:t>
            </a:r>
            <a:endParaRPr lang="en-US" sz="1500" dirty="0"/>
          </a:p>
        </p:txBody>
      </p:sp>
      <p:sp>
        <p:nvSpPr>
          <p:cNvPr id="19" name="Text 17"/>
          <p:cNvSpPr/>
          <p:nvPr/>
        </p:nvSpPr>
        <p:spPr>
          <a:xfrm>
            <a:off x="879872" y="5923121"/>
            <a:ext cx="6101596" cy="459343"/>
          </a:xfrm>
          <a:prstGeom prst="rect">
            <a:avLst/>
          </a:prstGeom>
          <a:noFill/>
          <a:ln/>
        </p:spPr>
        <p:txBody>
          <a:bodyPr wrap="square" lIns="0" tIns="0" rIns="0" bIns="0" rtlCol="0" anchor="t"/>
          <a:lstStyle/>
          <a:p>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Fiziksel, psikolojik, cinsel veya sembolik şiddetin şarkı sözlerine yansıma biçimleridir.</a:t>
            </a:r>
            <a:endParaRPr lang="en-US" sz="1100" dirty="0"/>
          </a:p>
        </p:txBody>
      </p:sp>
      <p:sp>
        <p:nvSpPr>
          <p:cNvPr id="20" name="Text 18"/>
          <p:cNvSpPr/>
          <p:nvPr/>
        </p:nvSpPr>
        <p:spPr>
          <a:xfrm>
            <a:off x="7497842" y="1301472"/>
            <a:ext cx="3336846" cy="239316"/>
          </a:xfrm>
          <a:prstGeom prst="rect">
            <a:avLst/>
          </a:prstGeom>
          <a:noFill/>
          <a:ln/>
        </p:spPr>
        <p:txBody>
          <a:bodyPr wrap="none" lIns="0" tIns="0" rIns="0" bIns="0" rtlCol="0" anchor="t"/>
          <a:lstStyle/>
          <a:p>
            <a:pPr algn="l" indent="0" marL="0">
              <a:lnSpc>
                <a:spcPts val="1850"/>
              </a:lnSpc>
              <a:buNone/>
            </a:pPr>
            <a:r>
              <a:rPr lang="en-US" sz="1500" b="1" dirty="0">
                <a:solidFill>
                  <a:srgbClr val="FFB393"/>
                </a:solidFill>
                <a:latin typeface="Brygada 1918 Bold" pitchFamily="34" charset="0"/>
                <a:ea typeface="Brygada 1918 Bold" pitchFamily="34" charset="-122"/>
                <a:cs typeface="Brygada 1918 Bold" pitchFamily="34" charset="-120"/>
              </a:rPr>
              <a:t>Araştırmada Kullanılan Değişkenler</a:t>
            </a:r>
            <a:endParaRPr lang="en-US" sz="1500" dirty="0"/>
          </a:p>
        </p:txBody>
      </p:sp>
      <p:pic>
        <p:nvPicPr>
          <p:cNvPr id="21" name="Image 0" descr="preencoded.png">    </p:cNvPr>
          <p:cNvPicPr>
            <a:picLocks noChangeAspect="1"/>
          </p:cNvPicPr>
          <p:nvPr/>
        </p:nvPicPr>
        <p:blipFill>
          <a:blip r:embed="rId1"/>
          <a:stretch>
            <a:fillRect/>
          </a:stretch>
        </p:blipFill>
        <p:spPr>
          <a:xfrm>
            <a:off x="7497842" y="1702237"/>
            <a:ext cx="5494973" cy="5494972"/>
          </a:xfrm>
          <a:prstGeom prst="rect">
            <a:avLst/>
          </a:prstGeom>
        </p:spPr>
      </p:pic>
      <p:sp>
        <p:nvSpPr>
          <p:cNvPr id="22" name="Text 19"/>
          <p:cNvSpPr/>
          <p:nvPr/>
        </p:nvSpPr>
        <p:spPr>
          <a:xfrm>
            <a:off x="7497842" y="7358658"/>
            <a:ext cx="6464737" cy="229672"/>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F4CAB8"/>
                </a:solidFill>
                <a:latin typeface="Montserrat Medium" pitchFamily="34" charset="0"/>
                <a:ea typeface="Montserrat Medium" pitchFamily="34" charset="-122"/>
                <a:cs typeface="Montserrat Medium" pitchFamily="34" charset="-120"/>
              </a:rPr>
              <a:t>Bağımsız Değişken:</a:t>
            </a:r>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 Şarkı türü (pop, rap, halk müziği, R&amp;B, trap vb.)</a:t>
            </a:r>
            <a:endParaRPr lang="en-US" sz="1100" dirty="0"/>
          </a:p>
        </p:txBody>
      </p:sp>
      <p:sp>
        <p:nvSpPr>
          <p:cNvPr id="23" name="Text 20"/>
          <p:cNvSpPr/>
          <p:nvPr/>
        </p:nvSpPr>
        <p:spPr>
          <a:xfrm>
            <a:off x="7497842" y="7638455"/>
            <a:ext cx="6464737" cy="459343"/>
          </a:xfrm>
          <a:prstGeom prst="rect">
            <a:avLst/>
          </a:prstGeom>
          <a:noFill/>
          <a:ln/>
        </p:spPr>
        <p:txBody>
          <a:bodyPr wrap="square" lIns="0" tIns="0" rIns="0" bIns="0" rtlCol="0" anchor="t"/>
          <a:lstStyle/>
          <a:p>
            <a:pPr algn="l" marL="342900" indent="-342900">
              <a:lnSpc>
                <a:spcPts val="1800"/>
              </a:lnSpc>
              <a:buSzPct val="100000"/>
              <a:buChar char="•"/>
            </a:pPr>
            <a:r>
              <a:rPr lang="en-US" sz="1100" b="1" dirty="0">
                <a:solidFill>
                  <a:srgbClr val="F4CAB8"/>
                </a:solidFill>
                <a:latin typeface="Montserrat Medium" pitchFamily="34" charset="0"/>
                <a:ea typeface="Montserrat Medium" pitchFamily="34" charset="-122"/>
                <a:cs typeface="Montserrat Medium" pitchFamily="34" charset="-120"/>
              </a:rPr>
              <a:t>Bağımlı Değişken:</a:t>
            </a:r>
            <a:pPr algn="l" indent="0" marL="0">
              <a:lnSpc>
                <a:spcPts val="1800"/>
              </a:lnSpc>
              <a:buNone/>
            </a:pPr>
            <a:r>
              <a:rPr lang="en-US" sz="1100" dirty="0">
                <a:solidFill>
                  <a:srgbClr val="F4CAB8"/>
                </a:solidFill>
                <a:latin typeface="Montserrat Medium" pitchFamily="34" charset="0"/>
                <a:ea typeface="Montserrat Medium" pitchFamily="34" charset="-122"/>
                <a:cs typeface="Montserrat Medium" pitchFamily="34" charset="-120"/>
              </a:rPr>
              <a:t> Kadına yönelik olumsuz ifade türleri (hakaret, nesneleştirme, cinsel obje olarak sunma, şiddet içerikli ifadeler, küçümseme vb.)</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260" y="1666042"/>
            <a:ext cx="8425101" cy="624483"/>
          </a:xfrm>
          <a:prstGeom prst="rect">
            <a:avLst/>
          </a:prstGeom>
          <a:noFill/>
          <a:ln/>
        </p:spPr>
        <p:txBody>
          <a:bodyPr wrap="none" lIns="0" tIns="0" rIns="0" bIns="0" rtlCol="0" anchor="t"/>
          <a:lstStyle/>
          <a:p>
            <a:pPr algn="l" indent="0" marL="0">
              <a:lnSpc>
                <a:spcPts val="4900"/>
              </a:lnSpc>
              <a:buNone/>
            </a:pPr>
            <a:r>
              <a:rPr lang="en-US" sz="3900" b="1" dirty="0">
                <a:solidFill>
                  <a:srgbClr val="FFB393"/>
                </a:solidFill>
                <a:latin typeface="Brygada 1918 Bold" pitchFamily="34" charset="0"/>
                <a:ea typeface="Brygada 1918 Bold" pitchFamily="34" charset="-122"/>
                <a:cs typeface="Brygada 1918 Bold" pitchFamily="34" charset="-120"/>
              </a:rPr>
              <a:t>Literatür Taraması: Türkçe Kaynak</a:t>
            </a:r>
            <a:endParaRPr lang="en-US" sz="3900" dirty="0"/>
          </a:p>
        </p:txBody>
      </p:sp>
      <p:sp>
        <p:nvSpPr>
          <p:cNvPr id="3" name="Text 1"/>
          <p:cNvSpPr/>
          <p:nvPr/>
        </p:nvSpPr>
        <p:spPr>
          <a:xfrm>
            <a:off x="749260" y="2365415"/>
            <a:ext cx="9426178" cy="374690"/>
          </a:xfrm>
          <a:prstGeom prst="rect">
            <a:avLst/>
          </a:prstGeom>
          <a:noFill/>
          <a:ln/>
        </p:spPr>
        <p:txBody>
          <a:bodyPr wrap="none" lIns="0" tIns="0" rIns="0" bIns="0" rtlCol="0" anchor="t"/>
          <a:lstStyle/>
          <a:p>
            <a:pPr algn="l" indent="0" marL="0">
              <a:lnSpc>
                <a:spcPts val="2950"/>
              </a:lnSpc>
              <a:buNone/>
            </a:pPr>
            <a:r>
              <a:rPr lang="en-US" sz="2350" b="1" dirty="0">
                <a:solidFill>
                  <a:srgbClr val="FFB393"/>
                </a:solidFill>
                <a:latin typeface="Brygada 1918 Bold" pitchFamily="34" charset="0"/>
                <a:ea typeface="Brygada 1918 Bold" pitchFamily="34" charset="-122"/>
                <a:cs typeface="Brygada 1918 Bold" pitchFamily="34" charset="-120"/>
              </a:rPr>
              <a:t>“Şarkılarda Kadına Yönelik Şiddetin İzleri: Niteliksel Bir Çalışma”</a:t>
            </a:r>
            <a:endParaRPr lang="en-US" sz="2350" dirty="0"/>
          </a:p>
        </p:txBody>
      </p:sp>
      <p:sp>
        <p:nvSpPr>
          <p:cNvPr id="4" name="Text 2"/>
          <p:cNvSpPr/>
          <p:nvPr/>
        </p:nvSpPr>
        <p:spPr>
          <a:xfrm>
            <a:off x="749260" y="3208377"/>
            <a:ext cx="2497812" cy="31218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Yazar ve Yıl</a:t>
            </a:r>
            <a:endParaRPr lang="en-US" sz="1950" dirty="0"/>
          </a:p>
        </p:txBody>
      </p:sp>
      <p:sp>
        <p:nvSpPr>
          <p:cNvPr id="5" name="Text 3"/>
          <p:cNvSpPr/>
          <p:nvPr/>
        </p:nvSpPr>
        <p:spPr>
          <a:xfrm>
            <a:off x="749260" y="3632954"/>
            <a:ext cx="4221242" cy="299561"/>
          </a:xfrm>
          <a:prstGeom prst="rect">
            <a:avLst/>
          </a:prstGeom>
          <a:noFill/>
          <a:ln/>
        </p:spPr>
        <p:txBody>
          <a:bodyPr wrap="non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Kalaycı Kırlıoğlu et al. (2021)</a:t>
            </a:r>
            <a:endParaRPr lang="en-US" sz="1450" dirty="0"/>
          </a:p>
        </p:txBody>
      </p:sp>
      <p:sp>
        <p:nvSpPr>
          <p:cNvPr id="6" name="Text 4"/>
          <p:cNvSpPr/>
          <p:nvPr/>
        </p:nvSpPr>
        <p:spPr>
          <a:xfrm>
            <a:off x="5204579" y="3208377"/>
            <a:ext cx="2497812" cy="31218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Yöntem</a:t>
            </a:r>
            <a:endParaRPr lang="en-US" sz="1950" dirty="0"/>
          </a:p>
        </p:txBody>
      </p:sp>
      <p:sp>
        <p:nvSpPr>
          <p:cNvPr id="7" name="Text 5"/>
          <p:cNvSpPr/>
          <p:nvPr/>
        </p:nvSpPr>
        <p:spPr>
          <a:xfrm>
            <a:off x="5204579" y="3632954"/>
            <a:ext cx="4221242" cy="599123"/>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Şarkı sözlerinin derinlemesine söylem analizi kullanılmıştır.</a:t>
            </a:r>
            <a:endParaRPr lang="en-US" sz="1450" dirty="0"/>
          </a:p>
        </p:txBody>
      </p:sp>
      <p:sp>
        <p:nvSpPr>
          <p:cNvPr id="8" name="Text 6"/>
          <p:cNvSpPr/>
          <p:nvPr/>
        </p:nvSpPr>
        <p:spPr>
          <a:xfrm>
            <a:off x="9659898" y="3208377"/>
            <a:ext cx="2497812" cy="31218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Veri</a:t>
            </a:r>
            <a:endParaRPr lang="en-US" sz="1950" dirty="0"/>
          </a:p>
        </p:txBody>
      </p:sp>
      <p:sp>
        <p:nvSpPr>
          <p:cNvPr id="9" name="Text 7"/>
          <p:cNvSpPr/>
          <p:nvPr/>
        </p:nvSpPr>
        <p:spPr>
          <a:xfrm>
            <a:off x="9659898" y="3632954"/>
            <a:ext cx="4221242" cy="599123"/>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300'den fazla popüler Türkçe şarkı sözü incelenmiştir.</a:t>
            </a:r>
            <a:endParaRPr lang="en-US" sz="1450" dirty="0"/>
          </a:p>
        </p:txBody>
      </p:sp>
      <p:sp>
        <p:nvSpPr>
          <p:cNvPr id="10" name="Text 8"/>
          <p:cNvSpPr/>
          <p:nvPr/>
        </p:nvSpPr>
        <p:spPr>
          <a:xfrm>
            <a:off x="749260" y="4513064"/>
            <a:ext cx="3292673" cy="374690"/>
          </a:xfrm>
          <a:prstGeom prst="rect">
            <a:avLst/>
          </a:prstGeom>
          <a:noFill/>
          <a:ln/>
        </p:spPr>
        <p:txBody>
          <a:bodyPr wrap="none" lIns="0" tIns="0" rIns="0" bIns="0" rtlCol="0" anchor="t"/>
          <a:lstStyle/>
          <a:p>
            <a:pPr algn="l" indent="0" marL="0">
              <a:lnSpc>
                <a:spcPts val="2950"/>
              </a:lnSpc>
              <a:buNone/>
            </a:pPr>
            <a:r>
              <a:rPr lang="en-US" sz="2350" b="1" dirty="0">
                <a:solidFill>
                  <a:srgbClr val="FFB393"/>
                </a:solidFill>
                <a:latin typeface="Brygada 1918 Bold" pitchFamily="34" charset="0"/>
                <a:ea typeface="Brygada 1918 Bold" pitchFamily="34" charset="-122"/>
                <a:cs typeface="Brygada 1918 Bold" pitchFamily="34" charset="-120"/>
              </a:rPr>
              <a:t>Bulgular ve Çıkarımlar</a:t>
            </a:r>
            <a:endParaRPr lang="en-US" sz="2350" dirty="0"/>
          </a:p>
        </p:txBody>
      </p:sp>
      <p:sp>
        <p:nvSpPr>
          <p:cNvPr id="11" name="Text 9"/>
          <p:cNvSpPr/>
          <p:nvPr/>
        </p:nvSpPr>
        <p:spPr>
          <a:xfrm>
            <a:off x="749260" y="5168741"/>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Kadınlar şarkılarda %36 oranında cinsel obje olarak sunulmaktadır.</a:t>
            </a:r>
            <a:endParaRPr lang="en-US" sz="1450" dirty="0"/>
          </a:p>
        </p:txBody>
      </p:sp>
      <p:sp>
        <p:nvSpPr>
          <p:cNvPr id="12" name="Text 10"/>
          <p:cNvSpPr/>
          <p:nvPr/>
        </p:nvSpPr>
        <p:spPr>
          <a:xfrm>
            <a:off x="749260" y="5533787"/>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Hakaret ve beddua içeren ifadeler sözlerin %27'sini oluşturarak yoğun bir şekilde yer almaktadır.</a:t>
            </a:r>
            <a:endParaRPr lang="en-US" sz="1450" dirty="0"/>
          </a:p>
        </p:txBody>
      </p:sp>
      <p:sp>
        <p:nvSpPr>
          <p:cNvPr id="13" name="Text 11"/>
          <p:cNvSpPr/>
          <p:nvPr/>
        </p:nvSpPr>
        <p:spPr>
          <a:xfrm>
            <a:off x="749260" y="5898833"/>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Kadınların mal veya eşya gibi nesneleştirildiği durumlar ciddi bir oranda tespit edilmiştir.</a:t>
            </a:r>
            <a:endParaRPr lang="en-US" sz="1450" dirty="0"/>
          </a:p>
        </p:txBody>
      </p:sp>
      <p:sp>
        <p:nvSpPr>
          <p:cNvPr id="14" name="Text 12"/>
          <p:cNvSpPr/>
          <p:nvPr/>
        </p:nvSpPr>
        <p:spPr>
          <a:xfrm>
            <a:off x="749260" y="6263878"/>
            <a:ext cx="1313187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F4CAB8"/>
                </a:solidFill>
                <a:latin typeface="Montserrat Medium" pitchFamily="34" charset="0"/>
                <a:ea typeface="Montserrat Medium" pitchFamily="34" charset="-122"/>
                <a:cs typeface="Montserrat Medium" pitchFamily="34" charset="-120"/>
              </a:rPr>
              <a:t>Özellikle rap ve arabesk türündeki şarkılarda mizojini oranının diğer türlere kıyasla daha yüksek olduğu belirlenmiştir.</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74571" y="257532"/>
            <a:ext cx="5006459" cy="312182"/>
          </a:xfrm>
          <a:prstGeom prst="rect">
            <a:avLst/>
          </a:prstGeom>
          <a:noFill/>
          <a:ln/>
        </p:spPr>
        <p:txBody>
          <a:bodyPr wrap="none" lIns="0" tIns="0" rIns="0" bIns="0" rtlCol="0" anchor="t"/>
          <a:lstStyle/>
          <a:p>
            <a:pPr algn="l" indent="0" marL="0">
              <a:lnSpc>
                <a:spcPts val="2450"/>
              </a:lnSpc>
              <a:buNone/>
            </a:pPr>
            <a:r>
              <a:rPr lang="en-US" sz="1950" b="1" dirty="0">
                <a:solidFill>
                  <a:srgbClr val="FFB393"/>
                </a:solidFill>
                <a:latin typeface="Brygada 1918 Bold" pitchFamily="34" charset="0"/>
                <a:ea typeface="Brygada 1918 Bold" pitchFamily="34" charset="-122"/>
                <a:cs typeface="Brygada 1918 Bold" pitchFamily="34" charset="-120"/>
              </a:rPr>
              <a:t>Literatür Taraması: Uluslararası Kaynak 1</a:t>
            </a:r>
            <a:endParaRPr lang="en-US" sz="1950" dirty="0"/>
          </a:p>
        </p:txBody>
      </p:sp>
      <p:sp>
        <p:nvSpPr>
          <p:cNvPr id="3" name="Text 1"/>
          <p:cNvSpPr/>
          <p:nvPr/>
        </p:nvSpPr>
        <p:spPr>
          <a:xfrm>
            <a:off x="374571" y="607100"/>
            <a:ext cx="3183969" cy="187285"/>
          </a:xfrm>
          <a:prstGeom prst="rect">
            <a:avLst/>
          </a:prstGeom>
          <a:noFill/>
          <a:ln/>
        </p:spPr>
        <p:txBody>
          <a:bodyPr wrap="none" lIns="0" tIns="0" rIns="0" bIns="0" rtlCol="0" anchor="t"/>
          <a:lstStyle/>
          <a:p>
            <a:pPr algn="l" indent="0" marL="0">
              <a:lnSpc>
                <a:spcPts val="1450"/>
              </a:lnSpc>
              <a:buNone/>
            </a:pPr>
            <a:r>
              <a:rPr lang="en-US" sz="1150" b="1" dirty="0">
                <a:solidFill>
                  <a:srgbClr val="FFB393"/>
                </a:solidFill>
                <a:latin typeface="Brygada 1918 Bold" pitchFamily="34" charset="0"/>
                <a:ea typeface="Brygada 1918 Bold" pitchFamily="34" charset="-122"/>
                <a:cs typeface="Brygada 1918 Bold" pitchFamily="34" charset="-120"/>
              </a:rPr>
              <a:t>“Misogyny in Rap Music: A Content Analysis”</a:t>
            </a:r>
            <a:endParaRPr lang="en-US" sz="1150" dirty="0"/>
          </a:p>
        </p:txBody>
      </p:sp>
      <p:pic>
        <p:nvPicPr>
          <p:cNvPr id="4" name="Image 0" descr="preencoded.png">    </p:cNvPr>
          <p:cNvPicPr>
            <a:picLocks noChangeAspect="1"/>
          </p:cNvPicPr>
          <p:nvPr/>
        </p:nvPicPr>
        <p:blipFill>
          <a:blip r:embed="rId1"/>
          <a:stretch>
            <a:fillRect/>
          </a:stretch>
        </p:blipFill>
        <p:spPr>
          <a:xfrm>
            <a:off x="374571" y="1040249"/>
            <a:ext cx="5994797" cy="5994797"/>
          </a:xfrm>
          <a:prstGeom prst="rect">
            <a:avLst/>
          </a:prstGeom>
        </p:spPr>
      </p:pic>
      <p:sp>
        <p:nvSpPr>
          <p:cNvPr id="5" name="Shape 2"/>
          <p:cNvSpPr/>
          <p:nvPr/>
        </p:nvSpPr>
        <p:spPr>
          <a:xfrm>
            <a:off x="374571" y="7140416"/>
            <a:ext cx="4071818" cy="617220"/>
          </a:xfrm>
          <a:prstGeom prst="roundRect">
            <a:avLst>
              <a:gd name="adj" fmla="val 2276"/>
            </a:avLst>
          </a:prstGeom>
          <a:solidFill>
            <a:srgbClr val="5C2438"/>
          </a:solidFill>
          <a:ln w="15240">
            <a:solidFill>
              <a:srgbClr val="662E42"/>
            </a:solidFill>
            <a:prstDash val="solid"/>
          </a:ln>
        </p:spPr>
      </p:sp>
      <p:sp>
        <p:nvSpPr>
          <p:cNvPr id="6" name="Text 3"/>
          <p:cNvSpPr/>
          <p:nvPr/>
        </p:nvSpPr>
        <p:spPr>
          <a:xfrm>
            <a:off x="483394" y="7249239"/>
            <a:ext cx="1248847" cy="156091"/>
          </a:xfrm>
          <a:prstGeom prst="rect">
            <a:avLst/>
          </a:prstGeom>
          <a:noFill/>
          <a:ln/>
        </p:spPr>
        <p:txBody>
          <a:bodyPr wrap="none" lIns="0" tIns="0" rIns="0" bIns="0" rtlCol="0" anchor="t"/>
          <a:lstStyle/>
          <a:p>
            <a:pPr algn="l" indent="0" marL="0">
              <a:lnSpc>
                <a:spcPts val="1200"/>
              </a:lnSpc>
              <a:buNone/>
            </a:pPr>
            <a:r>
              <a:rPr lang="en-US" sz="950" b="1" dirty="0">
                <a:solidFill>
                  <a:srgbClr val="F4CAB8"/>
                </a:solidFill>
                <a:latin typeface="Brygada 1918 Bold" pitchFamily="34" charset="0"/>
                <a:ea typeface="Brygada 1918 Bold" pitchFamily="34" charset="-122"/>
                <a:cs typeface="Brygada 1918 Bold" pitchFamily="34" charset="-120"/>
              </a:rPr>
              <a:t>Yazar ve Yıl</a:t>
            </a:r>
            <a:endParaRPr lang="en-US" sz="950" dirty="0"/>
          </a:p>
        </p:txBody>
      </p:sp>
      <p:sp>
        <p:nvSpPr>
          <p:cNvPr id="7" name="Text 4"/>
          <p:cNvSpPr/>
          <p:nvPr/>
        </p:nvSpPr>
        <p:spPr>
          <a:xfrm>
            <a:off x="483394" y="7498913"/>
            <a:ext cx="3854172" cy="149900"/>
          </a:xfrm>
          <a:prstGeom prst="rect">
            <a:avLst/>
          </a:prstGeom>
          <a:noFill/>
          <a:ln/>
        </p:spPr>
        <p:txBody>
          <a:bodyPr wrap="none" lIns="0" tIns="0" rIns="0" bIns="0" rtlCol="0" anchor="t"/>
          <a:lstStyle/>
          <a:p>
            <a:pPr algn="l" indent="0" marL="0">
              <a:lnSpc>
                <a:spcPts val="1150"/>
              </a:lnSpc>
              <a:buNone/>
            </a:pPr>
            <a:r>
              <a:rPr lang="en-US" sz="700" dirty="0">
                <a:solidFill>
                  <a:srgbClr val="F4CAB8"/>
                </a:solidFill>
                <a:latin typeface="Montserrat Medium" pitchFamily="34" charset="0"/>
                <a:ea typeface="Montserrat Medium" pitchFamily="34" charset="-122"/>
                <a:cs typeface="Montserrat Medium" pitchFamily="34" charset="-120"/>
              </a:rPr>
              <a:t>Weitzer &amp; Kubrin (2009)</a:t>
            </a:r>
            <a:endParaRPr lang="en-US" sz="700" dirty="0"/>
          </a:p>
        </p:txBody>
      </p:sp>
      <p:sp>
        <p:nvSpPr>
          <p:cNvPr id="8" name="Shape 5"/>
          <p:cNvSpPr/>
          <p:nvPr/>
        </p:nvSpPr>
        <p:spPr>
          <a:xfrm>
            <a:off x="4539972" y="7140416"/>
            <a:ext cx="4071938" cy="617220"/>
          </a:xfrm>
          <a:prstGeom prst="roundRect">
            <a:avLst>
              <a:gd name="adj" fmla="val 2276"/>
            </a:avLst>
          </a:prstGeom>
          <a:solidFill>
            <a:srgbClr val="5C2438"/>
          </a:solidFill>
          <a:ln w="15240">
            <a:solidFill>
              <a:srgbClr val="662E42"/>
            </a:solidFill>
            <a:prstDash val="solid"/>
          </a:ln>
        </p:spPr>
      </p:sp>
      <p:sp>
        <p:nvSpPr>
          <p:cNvPr id="9" name="Text 6"/>
          <p:cNvSpPr/>
          <p:nvPr/>
        </p:nvSpPr>
        <p:spPr>
          <a:xfrm>
            <a:off x="4648795" y="7249239"/>
            <a:ext cx="1248847" cy="156091"/>
          </a:xfrm>
          <a:prstGeom prst="rect">
            <a:avLst/>
          </a:prstGeom>
          <a:noFill/>
          <a:ln/>
        </p:spPr>
        <p:txBody>
          <a:bodyPr wrap="none" lIns="0" tIns="0" rIns="0" bIns="0" rtlCol="0" anchor="t"/>
          <a:lstStyle/>
          <a:p>
            <a:pPr algn="l" indent="0" marL="0">
              <a:lnSpc>
                <a:spcPts val="1200"/>
              </a:lnSpc>
              <a:buNone/>
            </a:pPr>
            <a:r>
              <a:rPr lang="en-US" sz="950" b="1" dirty="0">
                <a:solidFill>
                  <a:srgbClr val="F4CAB8"/>
                </a:solidFill>
                <a:latin typeface="Brygada 1918 Bold" pitchFamily="34" charset="0"/>
                <a:ea typeface="Brygada 1918 Bold" pitchFamily="34" charset="-122"/>
                <a:cs typeface="Brygada 1918 Bold" pitchFamily="34" charset="-120"/>
              </a:rPr>
              <a:t>Yöntem</a:t>
            </a:r>
            <a:endParaRPr lang="en-US" sz="950" dirty="0"/>
          </a:p>
        </p:txBody>
      </p:sp>
      <p:sp>
        <p:nvSpPr>
          <p:cNvPr id="10" name="Text 7"/>
          <p:cNvSpPr/>
          <p:nvPr/>
        </p:nvSpPr>
        <p:spPr>
          <a:xfrm>
            <a:off x="4648795" y="7498913"/>
            <a:ext cx="3854291" cy="149900"/>
          </a:xfrm>
          <a:prstGeom prst="rect">
            <a:avLst/>
          </a:prstGeom>
          <a:noFill/>
          <a:ln/>
        </p:spPr>
        <p:txBody>
          <a:bodyPr wrap="none" lIns="0" tIns="0" rIns="0" bIns="0" rtlCol="0" anchor="t"/>
          <a:lstStyle/>
          <a:p>
            <a:pPr algn="l" indent="0" marL="0">
              <a:lnSpc>
                <a:spcPts val="1150"/>
              </a:lnSpc>
              <a:buNone/>
            </a:pPr>
            <a:r>
              <a:rPr lang="en-US" sz="700" dirty="0">
                <a:solidFill>
                  <a:srgbClr val="F4CAB8"/>
                </a:solidFill>
                <a:latin typeface="Montserrat Medium" pitchFamily="34" charset="0"/>
                <a:ea typeface="Montserrat Medium" pitchFamily="34" charset="-122"/>
                <a:cs typeface="Montserrat Medium" pitchFamily="34" charset="-120"/>
              </a:rPr>
              <a:t>Amerikan rap şarkılarının sistematik içerik analizi.</a:t>
            </a:r>
            <a:endParaRPr lang="en-US" sz="700" dirty="0"/>
          </a:p>
        </p:txBody>
      </p:sp>
      <p:sp>
        <p:nvSpPr>
          <p:cNvPr id="11" name="Shape 8"/>
          <p:cNvSpPr/>
          <p:nvPr/>
        </p:nvSpPr>
        <p:spPr>
          <a:xfrm>
            <a:off x="374571" y="7851219"/>
            <a:ext cx="8237339" cy="617220"/>
          </a:xfrm>
          <a:prstGeom prst="roundRect">
            <a:avLst>
              <a:gd name="adj" fmla="val 2276"/>
            </a:avLst>
          </a:prstGeom>
          <a:solidFill>
            <a:srgbClr val="5C2438"/>
          </a:solidFill>
          <a:ln w="15240">
            <a:solidFill>
              <a:srgbClr val="662E42"/>
            </a:solidFill>
            <a:prstDash val="solid"/>
          </a:ln>
        </p:spPr>
      </p:sp>
      <p:sp>
        <p:nvSpPr>
          <p:cNvPr id="12" name="Text 9"/>
          <p:cNvSpPr/>
          <p:nvPr/>
        </p:nvSpPr>
        <p:spPr>
          <a:xfrm>
            <a:off x="483394" y="7960043"/>
            <a:ext cx="1248847" cy="156091"/>
          </a:xfrm>
          <a:prstGeom prst="rect">
            <a:avLst/>
          </a:prstGeom>
          <a:noFill/>
          <a:ln/>
        </p:spPr>
        <p:txBody>
          <a:bodyPr wrap="none" lIns="0" tIns="0" rIns="0" bIns="0" rtlCol="0" anchor="t"/>
          <a:lstStyle/>
          <a:p>
            <a:pPr algn="l" indent="0" marL="0">
              <a:lnSpc>
                <a:spcPts val="1200"/>
              </a:lnSpc>
              <a:buNone/>
            </a:pPr>
            <a:r>
              <a:rPr lang="en-US" sz="950" b="1" dirty="0">
                <a:solidFill>
                  <a:srgbClr val="F4CAB8"/>
                </a:solidFill>
                <a:latin typeface="Brygada 1918 Bold" pitchFamily="34" charset="0"/>
                <a:ea typeface="Brygada 1918 Bold" pitchFamily="34" charset="-122"/>
                <a:cs typeface="Brygada 1918 Bold" pitchFamily="34" charset="-120"/>
              </a:rPr>
              <a:t>Veri</a:t>
            </a:r>
            <a:endParaRPr lang="en-US" sz="950" dirty="0"/>
          </a:p>
        </p:txBody>
      </p:sp>
      <p:sp>
        <p:nvSpPr>
          <p:cNvPr id="13" name="Text 10"/>
          <p:cNvSpPr/>
          <p:nvPr/>
        </p:nvSpPr>
        <p:spPr>
          <a:xfrm>
            <a:off x="483394" y="8209717"/>
            <a:ext cx="8019693" cy="149900"/>
          </a:xfrm>
          <a:prstGeom prst="rect">
            <a:avLst/>
          </a:prstGeom>
          <a:noFill/>
          <a:ln/>
        </p:spPr>
        <p:txBody>
          <a:bodyPr wrap="none" lIns="0" tIns="0" rIns="0" bIns="0" rtlCol="0" anchor="t"/>
          <a:lstStyle/>
          <a:p>
            <a:pPr algn="l" indent="0" marL="0">
              <a:lnSpc>
                <a:spcPts val="1150"/>
              </a:lnSpc>
              <a:buNone/>
            </a:pPr>
            <a:r>
              <a:rPr lang="en-US" sz="700" dirty="0">
                <a:solidFill>
                  <a:srgbClr val="F4CAB8"/>
                </a:solidFill>
                <a:latin typeface="Montserrat Medium" pitchFamily="34" charset="0"/>
                <a:ea typeface="Montserrat Medium" pitchFamily="34" charset="-122"/>
                <a:cs typeface="Montserrat Medium" pitchFamily="34" charset="-120"/>
              </a:rPr>
              <a:t>Seçilmiş Amerikan rap şarkılarının sözleri.</a:t>
            </a:r>
            <a:endParaRPr lang="en-US" sz="700" dirty="0"/>
          </a:p>
        </p:txBody>
      </p:sp>
      <p:sp>
        <p:nvSpPr>
          <p:cNvPr id="14" name="Text 11"/>
          <p:cNvSpPr/>
          <p:nvPr/>
        </p:nvSpPr>
        <p:spPr>
          <a:xfrm>
            <a:off x="8847892" y="1028462"/>
            <a:ext cx="1371005" cy="156091"/>
          </a:xfrm>
          <a:prstGeom prst="rect">
            <a:avLst/>
          </a:prstGeom>
          <a:noFill/>
          <a:ln/>
        </p:spPr>
        <p:txBody>
          <a:bodyPr wrap="none" lIns="0" tIns="0" rIns="0" bIns="0" rtlCol="0" anchor="t"/>
          <a:lstStyle/>
          <a:p>
            <a:pPr algn="l" indent="0" marL="0">
              <a:lnSpc>
                <a:spcPts val="1200"/>
              </a:lnSpc>
              <a:buNone/>
            </a:pPr>
            <a:r>
              <a:rPr lang="en-US" sz="950" b="1" dirty="0">
                <a:solidFill>
                  <a:srgbClr val="FFB393"/>
                </a:solidFill>
                <a:latin typeface="Brygada 1918 Bold" pitchFamily="34" charset="0"/>
                <a:ea typeface="Brygada 1918 Bold" pitchFamily="34" charset="-122"/>
                <a:cs typeface="Brygada 1918 Bold" pitchFamily="34" charset="-120"/>
              </a:rPr>
              <a:t>Bulgular ve Çıkarımlar</a:t>
            </a:r>
            <a:endParaRPr lang="en-US" sz="950" dirty="0"/>
          </a:p>
        </p:txBody>
      </p:sp>
      <p:sp>
        <p:nvSpPr>
          <p:cNvPr id="15" name="Text 12"/>
          <p:cNvSpPr/>
          <p:nvPr/>
        </p:nvSpPr>
        <p:spPr>
          <a:xfrm>
            <a:off x="8847892" y="1278136"/>
            <a:ext cx="5415439" cy="149900"/>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F4CAB8"/>
                </a:solidFill>
                <a:latin typeface="Montserrat Medium" pitchFamily="34" charset="0"/>
                <a:ea typeface="Montserrat Medium" pitchFamily="34" charset="-122"/>
                <a:cs typeface="Montserrat Medium" pitchFamily="34" charset="-120"/>
              </a:rPr>
              <a:t>"Bitch," "hoe," "slut" gibi aşağılayıcı terimlerin şarkılarda sürekli tekrarlandığı tespit edilmiştir.</a:t>
            </a:r>
            <a:endParaRPr lang="en-US" sz="700" dirty="0"/>
          </a:p>
        </p:txBody>
      </p:sp>
      <p:sp>
        <p:nvSpPr>
          <p:cNvPr id="16" name="Text 13"/>
          <p:cNvSpPr/>
          <p:nvPr/>
        </p:nvSpPr>
        <p:spPr>
          <a:xfrm>
            <a:off x="8847892" y="1460778"/>
            <a:ext cx="5415439" cy="149900"/>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F4CAB8"/>
                </a:solidFill>
                <a:latin typeface="Montserrat Medium" pitchFamily="34" charset="0"/>
                <a:ea typeface="Montserrat Medium" pitchFamily="34" charset="-122"/>
                <a:cs typeface="Montserrat Medium" pitchFamily="34" charset="-120"/>
              </a:rPr>
              <a:t>Kadınların ekonomik değeri ve cinsel kullanımı şarkı sözlerinin merkezinde yer almaktadır.</a:t>
            </a:r>
            <a:endParaRPr lang="en-US" sz="700" dirty="0"/>
          </a:p>
        </p:txBody>
      </p:sp>
      <p:sp>
        <p:nvSpPr>
          <p:cNvPr id="17" name="Text 14"/>
          <p:cNvSpPr/>
          <p:nvPr/>
        </p:nvSpPr>
        <p:spPr>
          <a:xfrm>
            <a:off x="8847892" y="1643420"/>
            <a:ext cx="5415439" cy="149900"/>
          </a:xfrm>
          <a:prstGeom prst="rect">
            <a:avLst/>
          </a:prstGeom>
          <a:noFill/>
          <a:ln/>
        </p:spPr>
        <p:txBody>
          <a:bodyPr wrap="none" lIns="0" tIns="0" rIns="0" bIns="0" rtlCol="0" anchor="t"/>
          <a:lstStyle/>
          <a:p>
            <a:pPr algn="l" marL="342900" indent="-342900">
              <a:lnSpc>
                <a:spcPts val="1150"/>
              </a:lnSpc>
              <a:buSzPct val="100000"/>
              <a:buChar char="•"/>
            </a:pPr>
            <a:r>
              <a:rPr lang="en-US" sz="700" dirty="0">
                <a:solidFill>
                  <a:srgbClr val="F4CAB8"/>
                </a:solidFill>
                <a:latin typeface="Montserrat Medium" pitchFamily="34" charset="0"/>
                <a:ea typeface="Montserrat Medium" pitchFamily="34" charset="-122"/>
                <a:cs typeface="Montserrat Medium" pitchFamily="34" charset="-120"/>
              </a:rPr>
              <a:t>Bu tür sözlerin erkek üstünlüğünü ve toksik maskülenliği pekiştirdiği sonucuna varılmıştır.</a:t>
            </a:r>
            <a:endParaRPr lang="en-US" sz="700" dirty="0"/>
          </a:p>
        </p:txBody>
      </p:sp>
      <p:sp>
        <p:nvSpPr>
          <p:cNvPr id="18" name="Text 15"/>
          <p:cNvSpPr/>
          <p:nvPr/>
        </p:nvSpPr>
        <p:spPr>
          <a:xfrm>
            <a:off x="8847892" y="1877616"/>
            <a:ext cx="5415439" cy="149900"/>
          </a:xfrm>
          <a:prstGeom prst="rect">
            <a:avLst/>
          </a:prstGeom>
          <a:noFill/>
          <a:ln/>
        </p:spPr>
        <p:txBody>
          <a:bodyPr wrap="none" lIns="0" tIns="0" rIns="0" bIns="0" rtlCol="0" anchor="t"/>
          <a:lstStyle/>
          <a:p>
            <a:pPr algn="l" indent="0" marL="0">
              <a:lnSpc>
                <a:spcPts val="1150"/>
              </a:lnSpc>
              <a:buNone/>
            </a:pPr>
            <a:r>
              <a:rPr lang="en-US" sz="700" dirty="0">
                <a:solidFill>
                  <a:srgbClr val="F4CAB8"/>
                </a:solidFill>
                <a:latin typeface="Montserrat Medium" pitchFamily="34" charset="0"/>
                <a:ea typeface="Montserrat Medium" pitchFamily="34" charset="-122"/>
                <a:cs typeface="Montserrat Medium" pitchFamily="34" charset="-120"/>
              </a:rPr>
              <a:t>Bu çalışma, rap müziğindeki kadın düşmanlığının kültürel ve sosyal etkilerini vurgulamaktadır.</a:t>
            </a:r>
            <a:endParaRPr lang="en-US" sz="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2671" y="283726"/>
            <a:ext cx="5536763" cy="343853"/>
          </a:xfrm>
          <a:prstGeom prst="rect">
            <a:avLst/>
          </a:prstGeom>
          <a:noFill/>
          <a:ln/>
        </p:spPr>
        <p:txBody>
          <a:bodyPr wrap="none" lIns="0" tIns="0" rIns="0" bIns="0" rtlCol="0" anchor="t"/>
          <a:lstStyle/>
          <a:p>
            <a:pPr algn="l" indent="0" marL="0">
              <a:lnSpc>
                <a:spcPts val="2700"/>
              </a:lnSpc>
              <a:buNone/>
            </a:pPr>
            <a:r>
              <a:rPr lang="en-US" sz="2150" b="1" dirty="0">
                <a:solidFill>
                  <a:srgbClr val="FFB393"/>
                </a:solidFill>
                <a:latin typeface="Brygada 1918 Bold" pitchFamily="34" charset="0"/>
                <a:ea typeface="Brygada 1918 Bold" pitchFamily="34" charset="-122"/>
                <a:cs typeface="Brygada 1918 Bold" pitchFamily="34" charset="-120"/>
              </a:rPr>
              <a:t>Literatür Taraması: Uluslararası Kaynak 2</a:t>
            </a:r>
            <a:endParaRPr lang="en-US" sz="2150" dirty="0"/>
          </a:p>
        </p:txBody>
      </p:sp>
      <p:sp>
        <p:nvSpPr>
          <p:cNvPr id="3" name="Text 1"/>
          <p:cNvSpPr/>
          <p:nvPr/>
        </p:nvSpPr>
        <p:spPr>
          <a:xfrm>
            <a:off x="412671" y="668774"/>
            <a:ext cx="3880247" cy="206335"/>
          </a:xfrm>
          <a:prstGeom prst="rect">
            <a:avLst/>
          </a:prstGeom>
          <a:noFill/>
          <a:ln/>
        </p:spPr>
        <p:txBody>
          <a:bodyPr wrap="none" lIns="0" tIns="0" rIns="0" bIns="0" rtlCol="0" anchor="t"/>
          <a:lstStyle/>
          <a:p>
            <a:pPr algn="l" indent="0" marL="0">
              <a:lnSpc>
                <a:spcPts val="1600"/>
              </a:lnSpc>
              <a:buNone/>
            </a:pPr>
            <a:r>
              <a:rPr lang="en-US" sz="1300" b="1" dirty="0">
                <a:solidFill>
                  <a:srgbClr val="FFB393"/>
                </a:solidFill>
                <a:latin typeface="Brygada 1918 Bold" pitchFamily="34" charset="0"/>
                <a:ea typeface="Brygada 1918 Bold" pitchFamily="34" charset="-122"/>
                <a:cs typeface="Brygada 1918 Bold" pitchFamily="34" charset="-120"/>
              </a:rPr>
              <a:t>“Sexism and Objectification in Pop Music Videos”</a:t>
            </a:r>
            <a:endParaRPr lang="en-US" sz="1300" dirty="0"/>
          </a:p>
        </p:txBody>
      </p:sp>
      <p:sp>
        <p:nvSpPr>
          <p:cNvPr id="4" name="Text 2"/>
          <p:cNvSpPr/>
          <p:nvPr/>
        </p:nvSpPr>
        <p:spPr>
          <a:xfrm>
            <a:off x="412671" y="4632246"/>
            <a:ext cx="5370909" cy="165140"/>
          </a:xfrm>
          <a:prstGeom prst="rect">
            <a:avLst/>
          </a:prstGeom>
          <a:noFill/>
          <a:ln/>
        </p:spPr>
        <p:txBody>
          <a:bodyPr wrap="none" lIns="0" tIns="0" rIns="0" bIns="0" rtlCol="0" anchor="t"/>
          <a:lstStyle/>
          <a:p>
            <a:pPr algn="l" marL="342900" indent="-342900">
              <a:lnSpc>
                <a:spcPts val="1300"/>
              </a:lnSpc>
              <a:buSzPct val="100000"/>
              <a:buChar char="•"/>
            </a:pPr>
            <a:r>
              <a:rPr lang="en-US" sz="800" b="1" dirty="0">
                <a:solidFill>
                  <a:srgbClr val="F4CAB8"/>
                </a:solidFill>
                <a:latin typeface="Montserrat Medium" pitchFamily="34" charset="0"/>
                <a:ea typeface="Montserrat Medium" pitchFamily="34" charset="-122"/>
                <a:cs typeface="Montserrat Medium" pitchFamily="34" charset="-120"/>
              </a:rPr>
              <a:t>Yazar ve Yıl:</a:t>
            </a:r>
            <a:pPr algn="l" indent="0" marL="0">
              <a:lnSpc>
                <a:spcPts val="1300"/>
              </a:lnSpc>
              <a:buNone/>
            </a:pPr>
            <a:r>
              <a:rPr lang="en-US" sz="800" dirty="0">
                <a:solidFill>
                  <a:srgbClr val="F4CAB8"/>
                </a:solidFill>
                <a:latin typeface="Montserrat Medium" pitchFamily="34" charset="0"/>
                <a:ea typeface="Montserrat Medium" pitchFamily="34" charset="-122"/>
                <a:cs typeface="Montserrat Medium" pitchFamily="34" charset="-120"/>
              </a:rPr>
              <a:t> Aubrey et al. (2011)</a:t>
            </a:r>
            <a:endParaRPr lang="en-US" sz="800" dirty="0"/>
          </a:p>
        </p:txBody>
      </p:sp>
      <p:sp>
        <p:nvSpPr>
          <p:cNvPr id="5" name="Text 3"/>
          <p:cNvSpPr/>
          <p:nvPr/>
        </p:nvSpPr>
        <p:spPr>
          <a:xfrm>
            <a:off x="412671" y="4833461"/>
            <a:ext cx="5370909" cy="165140"/>
          </a:xfrm>
          <a:prstGeom prst="rect">
            <a:avLst/>
          </a:prstGeom>
          <a:noFill/>
          <a:ln/>
        </p:spPr>
        <p:txBody>
          <a:bodyPr wrap="none" lIns="0" tIns="0" rIns="0" bIns="0" rtlCol="0" anchor="t"/>
          <a:lstStyle/>
          <a:p>
            <a:pPr algn="l" marL="342900" indent="-342900">
              <a:lnSpc>
                <a:spcPts val="1300"/>
              </a:lnSpc>
              <a:buSzPct val="100000"/>
              <a:buChar char="•"/>
            </a:pPr>
            <a:r>
              <a:rPr lang="en-US" sz="800" b="1" dirty="0">
                <a:solidFill>
                  <a:srgbClr val="F4CAB8"/>
                </a:solidFill>
                <a:latin typeface="Montserrat Medium" pitchFamily="34" charset="0"/>
                <a:ea typeface="Montserrat Medium" pitchFamily="34" charset="-122"/>
                <a:cs typeface="Montserrat Medium" pitchFamily="34" charset="-120"/>
              </a:rPr>
              <a:t>Yöntem:</a:t>
            </a:r>
            <a:pPr algn="l" indent="0" marL="0">
              <a:lnSpc>
                <a:spcPts val="1300"/>
              </a:lnSpc>
              <a:buNone/>
            </a:pPr>
            <a:r>
              <a:rPr lang="en-US" sz="800" dirty="0">
                <a:solidFill>
                  <a:srgbClr val="F4CAB8"/>
                </a:solidFill>
                <a:latin typeface="Montserrat Medium" pitchFamily="34" charset="0"/>
                <a:ea typeface="Montserrat Medium" pitchFamily="34" charset="-122"/>
                <a:cs typeface="Montserrat Medium" pitchFamily="34" charset="-120"/>
              </a:rPr>
              <a:t> Müzik videolarının görsel ve şarkı sözlerinin içerik analizi.</a:t>
            </a:r>
            <a:endParaRPr lang="en-US" sz="800" dirty="0"/>
          </a:p>
        </p:txBody>
      </p:sp>
      <p:sp>
        <p:nvSpPr>
          <p:cNvPr id="6" name="Text 4"/>
          <p:cNvSpPr/>
          <p:nvPr/>
        </p:nvSpPr>
        <p:spPr>
          <a:xfrm>
            <a:off x="412671" y="5034677"/>
            <a:ext cx="5370909" cy="165140"/>
          </a:xfrm>
          <a:prstGeom prst="rect">
            <a:avLst/>
          </a:prstGeom>
          <a:noFill/>
          <a:ln/>
        </p:spPr>
        <p:txBody>
          <a:bodyPr wrap="none" lIns="0" tIns="0" rIns="0" bIns="0" rtlCol="0" anchor="t"/>
          <a:lstStyle/>
          <a:p>
            <a:pPr algn="l" marL="342900" indent="-342900">
              <a:lnSpc>
                <a:spcPts val="1300"/>
              </a:lnSpc>
              <a:buSzPct val="100000"/>
              <a:buChar char="•"/>
            </a:pPr>
            <a:r>
              <a:rPr lang="en-US" sz="800" b="1" dirty="0">
                <a:solidFill>
                  <a:srgbClr val="F4CAB8"/>
                </a:solidFill>
                <a:latin typeface="Montserrat Medium" pitchFamily="34" charset="0"/>
                <a:ea typeface="Montserrat Medium" pitchFamily="34" charset="-122"/>
                <a:cs typeface="Montserrat Medium" pitchFamily="34" charset="-120"/>
              </a:rPr>
              <a:t>Veri:</a:t>
            </a:r>
            <a:pPr algn="l" indent="0" marL="0">
              <a:lnSpc>
                <a:spcPts val="1300"/>
              </a:lnSpc>
              <a:buNone/>
            </a:pPr>
            <a:r>
              <a:rPr lang="en-US" sz="800" dirty="0">
                <a:solidFill>
                  <a:srgbClr val="F4CAB8"/>
                </a:solidFill>
                <a:latin typeface="Montserrat Medium" pitchFamily="34" charset="0"/>
                <a:ea typeface="Montserrat Medium" pitchFamily="34" charset="-122"/>
                <a:cs typeface="Montserrat Medium" pitchFamily="34" charset="-120"/>
              </a:rPr>
              <a:t> Pop ve R&amp;B türündeki müzik klipleri.</a:t>
            </a:r>
            <a:endParaRPr lang="en-US" sz="800" dirty="0"/>
          </a:p>
        </p:txBody>
      </p:sp>
      <p:pic>
        <p:nvPicPr>
          <p:cNvPr id="7" name="Image 0" descr="preencoded.png">    </p:cNvPr>
          <p:cNvPicPr>
            <a:picLocks noChangeAspect="1"/>
          </p:cNvPicPr>
          <p:nvPr/>
        </p:nvPicPr>
        <p:blipFill>
          <a:blip r:embed="rId1"/>
          <a:stretch>
            <a:fillRect/>
          </a:stretch>
        </p:blipFill>
        <p:spPr>
          <a:xfrm>
            <a:off x="6042898" y="1145977"/>
            <a:ext cx="6604516" cy="6604516"/>
          </a:xfrm>
          <a:prstGeom prst="rect">
            <a:avLst/>
          </a:prstGeom>
        </p:spPr>
      </p:pic>
      <p:sp>
        <p:nvSpPr>
          <p:cNvPr id="8" name="Text 5"/>
          <p:cNvSpPr/>
          <p:nvPr/>
        </p:nvSpPr>
        <p:spPr>
          <a:xfrm>
            <a:off x="6042898" y="7866578"/>
            <a:ext cx="1510903" cy="172045"/>
          </a:xfrm>
          <a:prstGeom prst="rect">
            <a:avLst/>
          </a:prstGeom>
          <a:noFill/>
          <a:ln/>
        </p:spPr>
        <p:txBody>
          <a:bodyPr wrap="none" lIns="0" tIns="0" rIns="0" bIns="0" rtlCol="0" anchor="t"/>
          <a:lstStyle/>
          <a:p>
            <a:pPr algn="l" indent="0" marL="0">
              <a:lnSpc>
                <a:spcPts val="1350"/>
              </a:lnSpc>
              <a:buNone/>
            </a:pPr>
            <a:r>
              <a:rPr lang="en-US" sz="1050" b="1" dirty="0">
                <a:solidFill>
                  <a:srgbClr val="FFB393"/>
                </a:solidFill>
                <a:latin typeface="Brygada 1918 Bold" pitchFamily="34" charset="0"/>
                <a:ea typeface="Brygada 1918 Bold" pitchFamily="34" charset="-122"/>
                <a:cs typeface="Brygada 1918 Bold" pitchFamily="34" charset="-120"/>
              </a:rPr>
              <a:t>Bulgular ve Çıkarımlar</a:t>
            </a:r>
            <a:endParaRPr lang="en-US" sz="1050" dirty="0"/>
          </a:p>
        </p:txBody>
      </p:sp>
      <p:sp>
        <p:nvSpPr>
          <p:cNvPr id="9" name="Text 6"/>
          <p:cNvSpPr/>
          <p:nvPr/>
        </p:nvSpPr>
        <p:spPr>
          <a:xfrm>
            <a:off x="6042898" y="8141732"/>
            <a:ext cx="8182332" cy="16514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F4CAB8"/>
                </a:solidFill>
                <a:latin typeface="Montserrat Medium" pitchFamily="34" charset="0"/>
                <a:ea typeface="Montserrat Medium" pitchFamily="34" charset="-122"/>
                <a:cs typeface="Montserrat Medium" pitchFamily="34" charset="-120"/>
              </a:rPr>
              <a:t>Kadınlar müzik videolarında görsel olarak yoğun bir şekilde cinsel obje olarak sunulmaktadır.</a:t>
            </a:r>
            <a:endParaRPr lang="en-US" sz="800" dirty="0"/>
          </a:p>
        </p:txBody>
      </p:sp>
      <p:sp>
        <p:nvSpPr>
          <p:cNvPr id="10" name="Text 7"/>
          <p:cNvSpPr/>
          <p:nvPr/>
        </p:nvSpPr>
        <p:spPr>
          <a:xfrm>
            <a:off x="6042898" y="8342947"/>
            <a:ext cx="8182332" cy="16514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F4CAB8"/>
                </a:solidFill>
                <a:latin typeface="Montserrat Medium" pitchFamily="34" charset="0"/>
                <a:ea typeface="Montserrat Medium" pitchFamily="34" charset="-122"/>
                <a:cs typeface="Montserrat Medium" pitchFamily="34" charset="-120"/>
              </a:rPr>
              <a:t>Erkekler genellikle aktif ve egemen rollerdeyken, kadınlar pasif ve tüketilen konumda betimlenmektedir.</a:t>
            </a:r>
            <a:endParaRPr lang="en-US" sz="800" dirty="0"/>
          </a:p>
        </p:txBody>
      </p:sp>
      <p:sp>
        <p:nvSpPr>
          <p:cNvPr id="11" name="Text 8"/>
          <p:cNvSpPr/>
          <p:nvPr/>
        </p:nvSpPr>
        <p:spPr>
          <a:xfrm>
            <a:off x="6042898" y="8544163"/>
            <a:ext cx="8182332" cy="165140"/>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F4CAB8"/>
                </a:solidFill>
                <a:latin typeface="Montserrat Medium" pitchFamily="34" charset="0"/>
                <a:ea typeface="Montserrat Medium" pitchFamily="34" charset="-122"/>
                <a:cs typeface="Montserrat Medium" pitchFamily="34" charset="-120"/>
              </a:rPr>
              <a:t>Estetik sunumun, kadınların insanlığını silerek onları "fantezi objesi"ne dönüştürdüğü belirtilmiştir.</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1755696"/>
            <a:ext cx="5192197" cy="530781"/>
          </a:xfrm>
          <a:prstGeom prst="rect">
            <a:avLst/>
          </a:prstGeom>
          <a:noFill/>
          <a:ln/>
        </p:spPr>
        <p:txBody>
          <a:bodyPr wrap="none" lIns="0" tIns="0" rIns="0" bIns="0" rtlCol="0" anchor="t"/>
          <a:lstStyle/>
          <a:p>
            <a:pPr algn="l" indent="0" marL="0">
              <a:lnSpc>
                <a:spcPts val="4150"/>
              </a:lnSpc>
              <a:buNone/>
            </a:pPr>
            <a:r>
              <a:rPr lang="en-US" sz="3300" b="1" dirty="0">
                <a:solidFill>
                  <a:srgbClr val="FFB393"/>
                </a:solidFill>
                <a:latin typeface="Brygada 1918 Bold" pitchFamily="34" charset="0"/>
                <a:ea typeface="Brygada 1918 Bold" pitchFamily="34" charset="-122"/>
                <a:cs typeface="Brygada 1918 Bold" pitchFamily="34" charset="-120"/>
              </a:rPr>
              <a:t>Mevcut Literatürün Özeti</a:t>
            </a:r>
            <a:endParaRPr lang="en-US" sz="3300" dirty="0"/>
          </a:p>
        </p:txBody>
      </p:sp>
      <p:sp>
        <p:nvSpPr>
          <p:cNvPr id="3" name="Shape 1"/>
          <p:cNvSpPr/>
          <p:nvPr/>
        </p:nvSpPr>
        <p:spPr>
          <a:xfrm>
            <a:off x="749260" y="2604849"/>
            <a:ext cx="13131879" cy="2925961"/>
          </a:xfrm>
          <a:prstGeom prst="roundRect">
            <a:avLst>
              <a:gd name="adj" fmla="val 816"/>
            </a:avLst>
          </a:prstGeom>
          <a:noFill/>
          <a:ln w="7620">
            <a:solidFill>
              <a:srgbClr val="FFFFFF">
                <a:alpha val="24000"/>
              </a:srgbClr>
            </a:solidFill>
            <a:prstDash val="solid"/>
          </a:ln>
        </p:spPr>
      </p:sp>
      <p:sp>
        <p:nvSpPr>
          <p:cNvPr id="4" name="Shape 2"/>
          <p:cNvSpPr/>
          <p:nvPr/>
        </p:nvSpPr>
        <p:spPr>
          <a:xfrm>
            <a:off x="756880" y="2612469"/>
            <a:ext cx="13116639" cy="970240"/>
          </a:xfrm>
          <a:prstGeom prst="rect">
            <a:avLst/>
          </a:prstGeom>
          <a:solidFill>
            <a:srgbClr val="FFFFFF">
              <a:alpha val="4000"/>
            </a:srgbClr>
          </a:solidFill>
          <a:ln/>
        </p:spPr>
      </p:sp>
      <p:sp>
        <p:nvSpPr>
          <p:cNvPr id="5" name="Text 3"/>
          <p:cNvSpPr/>
          <p:nvPr/>
        </p:nvSpPr>
        <p:spPr>
          <a:xfrm>
            <a:off x="916305" y="2715578"/>
            <a:ext cx="295691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Kalaycı Kırlıoğlu et al., 2021</a:t>
            </a:r>
            <a:endParaRPr lang="en-US" sz="1250" dirty="0"/>
          </a:p>
        </p:txBody>
      </p:sp>
      <p:sp>
        <p:nvSpPr>
          <p:cNvPr id="6" name="Text 4"/>
          <p:cNvSpPr/>
          <p:nvPr/>
        </p:nvSpPr>
        <p:spPr>
          <a:xfrm>
            <a:off x="4199215" y="271557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Türkçe Pop/Rap/Arabesk</a:t>
            </a:r>
            <a:endParaRPr lang="en-US" sz="1250" dirty="0"/>
          </a:p>
        </p:txBody>
      </p:sp>
      <p:sp>
        <p:nvSpPr>
          <p:cNvPr id="7" name="Text 5"/>
          <p:cNvSpPr/>
          <p:nvPr/>
        </p:nvSpPr>
        <p:spPr>
          <a:xfrm>
            <a:off x="7478316" y="271557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Söylem analizi</a:t>
            </a:r>
            <a:endParaRPr lang="en-US" sz="1250" dirty="0"/>
          </a:p>
        </p:txBody>
      </p:sp>
      <p:sp>
        <p:nvSpPr>
          <p:cNvPr id="8" name="Text 6"/>
          <p:cNvSpPr/>
          <p:nvPr/>
        </p:nvSpPr>
        <p:spPr>
          <a:xfrm>
            <a:off x="10757416" y="2715578"/>
            <a:ext cx="2956917" cy="764024"/>
          </a:xfrm>
          <a:prstGeom prst="rect">
            <a:avLst/>
          </a:prstGeom>
          <a:noFill/>
          <a:ln/>
        </p:spPr>
        <p:txBody>
          <a:bodyPr wrap="squar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Kadın %36 oranla cinsel obje olarak sunuluyor; hakaret ve nesneleştirme yaygın.</a:t>
            </a:r>
            <a:endParaRPr lang="en-US" sz="1250" dirty="0"/>
          </a:p>
        </p:txBody>
      </p:sp>
      <p:sp>
        <p:nvSpPr>
          <p:cNvPr id="9" name="Shape 7"/>
          <p:cNvSpPr/>
          <p:nvPr/>
        </p:nvSpPr>
        <p:spPr>
          <a:xfrm>
            <a:off x="756880" y="3582710"/>
            <a:ext cx="13116639" cy="970240"/>
          </a:xfrm>
          <a:prstGeom prst="rect">
            <a:avLst/>
          </a:prstGeom>
          <a:solidFill>
            <a:srgbClr val="000000">
              <a:alpha val="4000"/>
            </a:srgbClr>
          </a:solidFill>
          <a:ln/>
        </p:spPr>
      </p:sp>
      <p:sp>
        <p:nvSpPr>
          <p:cNvPr id="10" name="Text 8"/>
          <p:cNvSpPr/>
          <p:nvPr/>
        </p:nvSpPr>
        <p:spPr>
          <a:xfrm>
            <a:off x="916305" y="3685818"/>
            <a:ext cx="295691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Weitzer &amp; Kubrin, 2009</a:t>
            </a:r>
            <a:endParaRPr lang="en-US" sz="1250" dirty="0"/>
          </a:p>
        </p:txBody>
      </p:sp>
      <p:sp>
        <p:nvSpPr>
          <p:cNvPr id="11" name="Text 9"/>
          <p:cNvSpPr/>
          <p:nvPr/>
        </p:nvSpPr>
        <p:spPr>
          <a:xfrm>
            <a:off x="4199215" y="368581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ABD Rap</a:t>
            </a:r>
            <a:endParaRPr lang="en-US" sz="1250" dirty="0"/>
          </a:p>
        </p:txBody>
      </p:sp>
      <p:sp>
        <p:nvSpPr>
          <p:cNvPr id="12" name="Text 10"/>
          <p:cNvSpPr/>
          <p:nvPr/>
        </p:nvSpPr>
        <p:spPr>
          <a:xfrm>
            <a:off x="7478316" y="368581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İçerik analizi</a:t>
            </a:r>
            <a:endParaRPr lang="en-US" sz="1250" dirty="0"/>
          </a:p>
        </p:txBody>
      </p:sp>
      <p:sp>
        <p:nvSpPr>
          <p:cNvPr id="13" name="Text 11"/>
          <p:cNvSpPr/>
          <p:nvPr/>
        </p:nvSpPr>
        <p:spPr>
          <a:xfrm>
            <a:off x="10757416" y="3685818"/>
            <a:ext cx="2956917" cy="764024"/>
          </a:xfrm>
          <a:prstGeom prst="rect">
            <a:avLst/>
          </a:prstGeom>
          <a:noFill/>
          <a:ln/>
        </p:spPr>
        <p:txBody>
          <a:bodyPr wrap="squar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Rap kültüründe kadınlar sistematik olarak aşağılanıyor, ekonomik ve cinsel değeri vurgulanıyor.</a:t>
            </a:r>
            <a:endParaRPr lang="en-US" sz="1250" dirty="0"/>
          </a:p>
        </p:txBody>
      </p:sp>
      <p:sp>
        <p:nvSpPr>
          <p:cNvPr id="14" name="Shape 12"/>
          <p:cNvSpPr/>
          <p:nvPr/>
        </p:nvSpPr>
        <p:spPr>
          <a:xfrm>
            <a:off x="756880" y="4552950"/>
            <a:ext cx="13116639" cy="970240"/>
          </a:xfrm>
          <a:prstGeom prst="rect">
            <a:avLst/>
          </a:prstGeom>
          <a:solidFill>
            <a:srgbClr val="FFFFFF">
              <a:alpha val="4000"/>
            </a:srgbClr>
          </a:solidFill>
          <a:ln/>
        </p:spPr>
      </p:sp>
      <p:sp>
        <p:nvSpPr>
          <p:cNvPr id="15" name="Text 13"/>
          <p:cNvSpPr/>
          <p:nvPr/>
        </p:nvSpPr>
        <p:spPr>
          <a:xfrm>
            <a:off x="916305" y="4656058"/>
            <a:ext cx="295691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Aubrey et al., 2011</a:t>
            </a:r>
            <a:endParaRPr lang="en-US" sz="1250" dirty="0"/>
          </a:p>
        </p:txBody>
      </p:sp>
      <p:sp>
        <p:nvSpPr>
          <p:cNvPr id="16" name="Text 14"/>
          <p:cNvSpPr/>
          <p:nvPr/>
        </p:nvSpPr>
        <p:spPr>
          <a:xfrm>
            <a:off x="4199215" y="465605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Pop/R&amp;B Müzik Videoları</a:t>
            </a:r>
            <a:endParaRPr lang="en-US" sz="1250" dirty="0"/>
          </a:p>
        </p:txBody>
      </p:sp>
      <p:sp>
        <p:nvSpPr>
          <p:cNvPr id="17" name="Text 15"/>
          <p:cNvSpPr/>
          <p:nvPr/>
        </p:nvSpPr>
        <p:spPr>
          <a:xfrm>
            <a:off x="7478316" y="4656058"/>
            <a:ext cx="2953107" cy="254675"/>
          </a:xfrm>
          <a:prstGeom prst="rect">
            <a:avLst/>
          </a:prstGeom>
          <a:noFill/>
          <a:ln/>
        </p:spPr>
        <p:txBody>
          <a:bodyPr wrap="non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Görsel &amp; söz analizi</a:t>
            </a:r>
            <a:endParaRPr lang="en-US" sz="1250" dirty="0"/>
          </a:p>
        </p:txBody>
      </p:sp>
      <p:sp>
        <p:nvSpPr>
          <p:cNvPr id="18" name="Text 16"/>
          <p:cNvSpPr/>
          <p:nvPr/>
        </p:nvSpPr>
        <p:spPr>
          <a:xfrm>
            <a:off x="10757416" y="4656058"/>
            <a:ext cx="2956917" cy="764024"/>
          </a:xfrm>
          <a:prstGeom prst="rect">
            <a:avLst/>
          </a:prstGeom>
          <a:noFill/>
          <a:ln/>
        </p:spPr>
        <p:txBody>
          <a:bodyPr wrap="squar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Kadınlar ekranlarda cinsel obje olarak nesneleştiriliyor, pasif ve tüketilen rollerde sunuluyor.</a:t>
            </a:r>
            <a:endParaRPr lang="en-US" sz="1250" dirty="0"/>
          </a:p>
        </p:txBody>
      </p:sp>
      <p:sp>
        <p:nvSpPr>
          <p:cNvPr id="19" name="Text 17"/>
          <p:cNvSpPr/>
          <p:nvPr/>
        </p:nvSpPr>
        <p:spPr>
          <a:xfrm>
            <a:off x="749260" y="5709880"/>
            <a:ext cx="13131879" cy="764024"/>
          </a:xfrm>
          <a:prstGeom prst="rect">
            <a:avLst/>
          </a:prstGeom>
          <a:noFill/>
          <a:ln/>
        </p:spPr>
        <p:txBody>
          <a:bodyPr wrap="square" lIns="0" tIns="0" rIns="0" bIns="0" rtlCol="0" anchor="t"/>
          <a:lstStyle/>
          <a:p>
            <a:pPr algn="l" indent="0" marL="0">
              <a:lnSpc>
                <a:spcPts val="2000"/>
              </a:lnSpc>
              <a:buNone/>
            </a:pPr>
            <a:r>
              <a:rPr lang="en-US" sz="1250" dirty="0">
                <a:solidFill>
                  <a:srgbClr val="F4CAB8"/>
                </a:solidFill>
                <a:latin typeface="Montserrat Medium" pitchFamily="34" charset="0"/>
                <a:ea typeface="Montserrat Medium" pitchFamily="34" charset="-122"/>
                <a:cs typeface="Montserrat Medium" pitchFamily="34" charset="-120"/>
              </a:rPr>
              <a:t>Bu tablo, farklı araştırmaların metodolojilerini ve temel bulgularını özetleyerek müzik sektöründeki kadın düşmanlığına ilişkin geniş bir perspektif sunmaktadır. Mevcut çalışmalar, kadınların hem şarkı sözlerinde hem de görsel medyada sürekli olarak nesneleştirildiği ve aşağılandığı konusunda tutarlı sonuçlar ortaya koymaktadır.</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41721"/>
          </a:xfrm>
          <a:prstGeom prst="rect">
            <a:avLst/>
          </a:prstGeom>
        </p:spPr>
      </p:pic>
      <p:sp>
        <p:nvSpPr>
          <p:cNvPr id="3" name="Text 0"/>
          <p:cNvSpPr/>
          <p:nvPr/>
        </p:nvSpPr>
        <p:spPr>
          <a:xfrm>
            <a:off x="749260" y="3460433"/>
            <a:ext cx="9718238" cy="624483"/>
          </a:xfrm>
          <a:prstGeom prst="rect">
            <a:avLst/>
          </a:prstGeom>
          <a:noFill/>
          <a:ln/>
        </p:spPr>
        <p:txBody>
          <a:bodyPr wrap="none" lIns="0" tIns="0" rIns="0" bIns="0" rtlCol="0" anchor="t"/>
          <a:lstStyle/>
          <a:p>
            <a:pPr algn="l" indent="0" marL="0">
              <a:lnSpc>
                <a:spcPts val="4900"/>
              </a:lnSpc>
              <a:buNone/>
            </a:pPr>
            <a:r>
              <a:rPr lang="en-US" sz="3900" b="1" dirty="0">
                <a:solidFill>
                  <a:srgbClr val="FFB393"/>
                </a:solidFill>
                <a:latin typeface="Brygada 1918 Bold" pitchFamily="34" charset="0"/>
                <a:ea typeface="Brygada 1918 Bold" pitchFamily="34" charset="-122"/>
                <a:cs typeface="Brygada 1918 Bold" pitchFamily="34" charset="-120"/>
              </a:rPr>
              <a:t>Araştırma Boşluğu ve Çalışmanın Önemi</a:t>
            </a:r>
            <a:endParaRPr lang="en-US" sz="3900" dirty="0"/>
          </a:p>
        </p:txBody>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507" y="4371737"/>
            <a:ext cx="280988" cy="280988"/>
          </a:xfrm>
          <a:prstGeom prst="rect">
            <a:avLst/>
          </a:prstGeom>
        </p:spPr>
      </p:pic>
      <p:sp>
        <p:nvSpPr>
          <p:cNvPr id="5" name="Text 1"/>
          <p:cNvSpPr/>
          <p:nvPr/>
        </p:nvSpPr>
        <p:spPr>
          <a:xfrm>
            <a:off x="1358027" y="4365903"/>
            <a:ext cx="3612475" cy="624364"/>
          </a:xfrm>
          <a:prstGeom prst="rect">
            <a:avLst/>
          </a:prstGeom>
          <a:noFill/>
          <a:ln/>
        </p:spPr>
        <p:txBody>
          <a:bodyPr wrap="squar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Karşılaştırmalı Araştırma Eksikliği</a:t>
            </a:r>
            <a:endParaRPr lang="en-US" sz="1950" dirty="0"/>
          </a:p>
        </p:txBody>
      </p:sp>
      <p:sp>
        <p:nvSpPr>
          <p:cNvPr id="6" name="Text 2"/>
          <p:cNvSpPr/>
          <p:nvPr/>
        </p:nvSpPr>
        <p:spPr>
          <a:xfrm>
            <a:off x="1358027" y="5102662"/>
            <a:ext cx="3612475" cy="898684"/>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Türkiye'de kadın düşmanlığının farklı şarkı türleri arasında karşılaştırmalı olarak incelenmesi oldukça sınırlıdır.</a:t>
            </a:r>
            <a:endParaRPr lang="en-US" sz="145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4826" y="4371737"/>
            <a:ext cx="280988" cy="280988"/>
          </a:xfrm>
          <a:prstGeom prst="rect">
            <a:avLst/>
          </a:prstGeom>
        </p:spPr>
      </p:pic>
      <p:sp>
        <p:nvSpPr>
          <p:cNvPr id="8" name="Text 3"/>
          <p:cNvSpPr/>
          <p:nvPr/>
        </p:nvSpPr>
        <p:spPr>
          <a:xfrm>
            <a:off x="5813346" y="4365903"/>
            <a:ext cx="2497812" cy="31218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Güncel Veri İhtiyacı</a:t>
            </a:r>
            <a:endParaRPr lang="en-US" sz="1950" dirty="0"/>
          </a:p>
        </p:txBody>
      </p:sp>
      <p:sp>
        <p:nvSpPr>
          <p:cNvPr id="9" name="Text 4"/>
          <p:cNvSpPr/>
          <p:nvPr/>
        </p:nvSpPr>
        <p:spPr>
          <a:xfrm>
            <a:off x="5813346" y="4790480"/>
            <a:ext cx="3612475" cy="1198245"/>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"Yeni kuşak pop, rap ve trap şarkılarında mizojini artışı" üzerine güncel ve sistematik verilere duyulan ihtiyaç büyüktür.</a:t>
            </a:r>
            <a:endParaRPr lang="en-US" sz="14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145" y="4371737"/>
            <a:ext cx="280988" cy="280988"/>
          </a:xfrm>
          <a:prstGeom prst="rect">
            <a:avLst/>
          </a:prstGeom>
        </p:spPr>
      </p:pic>
      <p:sp>
        <p:nvSpPr>
          <p:cNvPr id="11" name="Text 5"/>
          <p:cNvSpPr/>
          <p:nvPr/>
        </p:nvSpPr>
        <p:spPr>
          <a:xfrm>
            <a:off x="10268664" y="4365903"/>
            <a:ext cx="3034784" cy="312182"/>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Bold" pitchFamily="34" charset="0"/>
                <a:ea typeface="Brygada 1918 Bold" pitchFamily="34" charset="-122"/>
                <a:cs typeface="Brygada 1918 Bold" pitchFamily="34" charset="-120"/>
              </a:rPr>
              <a:t>Türkiye Müzik Endüstrisi</a:t>
            </a:r>
            <a:endParaRPr lang="en-US" sz="1950" dirty="0"/>
          </a:p>
        </p:txBody>
      </p:sp>
      <p:sp>
        <p:nvSpPr>
          <p:cNvPr id="12" name="Text 6"/>
          <p:cNvSpPr/>
          <p:nvPr/>
        </p:nvSpPr>
        <p:spPr>
          <a:xfrm>
            <a:off x="10268664" y="4790480"/>
            <a:ext cx="3612475" cy="1198245"/>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Yabancı literatürde güçlü içerik analizi çalışmaları olmasına rağmen, Türkiye müzik endüstrisi bu bağlamda yeterince incelenmemiştir.</a:t>
            </a:r>
            <a:endParaRPr lang="en-US" sz="1450" dirty="0"/>
          </a:p>
        </p:txBody>
      </p:sp>
      <p:sp>
        <p:nvSpPr>
          <p:cNvPr id="13" name="Text 7"/>
          <p:cNvSpPr/>
          <p:nvPr/>
        </p:nvSpPr>
        <p:spPr>
          <a:xfrm>
            <a:off x="749260" y="6212086"/>
            <a:ext cx="13131879" cy="898684"/>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Medium" pitchFamily="34" charset="0"/>
                <a:ea typeface="Montserrat Medium" pitchFamily="34" charset="-122"/>
                <a:cs typeface="Montserrat Medium" pitchFamily="34" charset="-120"/>
              </a:rPr>
              <a:t>Bu çalışma, hem Türkçe hem de yabancı şarkıları kapsayan karma bir mizojini analizi sunarak bu boşlukları doldurmayı hedeflemektedir. Bu sayede, küresel ve yerel müzik trendlerindeki kadın düşmanlığı temsillerini bütüncül bir yaklaşımla değerlendirmek mümkün olacaktır. Çalışma, akademik literatüre ve toplumsal farkındalığa önemli katkılar sağlayacaktır.</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9260" y="606981"/>
            <a:ext cx="6814304" cy="561975"/>
          </a:xfrm>
          <a:prstGeom prst="rect">
            <a:avLst/>
          </a:prstGeom>
          <a:noFill/>
          <a:ln/>
        </p:spPr>
        <p:txBody>
          <a:bodyPr wrap="none" lIns="0" tIns="0" rIns="0" bIns="0" rtlCol="0" anchor="t"/>
          <a:lstStyle/>
          <a:p>
            <a:pPr algn="l" indent="0" marL="0">
              <a:lnSpc>
                <a:spcPts val="4400"/>
              </a:lnSpc>
              <a:buNone/>
            </a:pPr>
            <a:r>
              <a:rPr lang="en-US" sz="3500" b="1" dirty="0">
                <a:solidFill>
                  <a:srgbClr val="FFB393"/>
                </a:solidFill>
                <a:latin typeface="Brygada 1918 Bold" pitchFamily="34" charset="0"/>
                <a:ea typeface="Brygada 1918 Bold" pitchFamily="34" charset="-122"/>
                <a:cs typeface="Brygada 1918 Bold" pitchFamily="34" charset="-120"/>
              </a:rPr>
              <a:t>Araştırma Sorusu ve Hipotezler</a:t>
            </a:r>
            <a:endParaRPr lang="en-US" sz="3500" dirty="0"/>
          </a:p>
        </p:txBody>
      </p:sp>
      <p:sp>
        <p:nvSpPr>
          <p:cNvPr id="4" name="Text 1"/>
          <p:cNvSpPr/>
          <p:nvPr/>
        </p:nvSpPr>
        <p:spPr>
          <a:xfrm>
            <a:off x="749260" y="1236345"/>
            <a:ext cx="2697599" cy="337185"/>
          </a:xfrm>
          <a:prstGeom prst="rect">
            <a:avLst/>
          </a:prstGeom>
          <a:noFill/>
          <a:ln/>
        </p:spPr>
        <p:txBody>
          <a:bodyPr wrap="none" lIns="0" tIns="0" rIns="0" bIns="0" rtlCol="0" anchor="t"/>
          <a:lstStyle/>
          <a:p>
            <a:pPr algn="l" indent="0" marL="0">
              <a:lnSpc>
                <a:spcPts val="2650"/>
              </a:lnSpc>
              <a:buNone/>
            </a:pPr>
            <a:r>
              <a:rPr lang="en-US" sz="2100" b="1" dirty="0">
                <a:solidFill>
                  <a:srgbClr val="FFB393"/>
                </a:solidFill>
                <a:latin typeface="Brygada 1918 Bold" pitchFamily="34" charset="0"/>
                <a:ea typeface="Brygada 1918 Bold" pitchFamily="34" charset="-122"/>
                <a:cs typeface="Brygada 1918 Bold" pitchFamily="34" charset="-120"/>
              </a:rPr>
              <a:t>Araştırma Sorusu</a:t>
            </a:r>
            <a:endParaRPr lang="en-US" sz="2100" dirty="0"/>
          </a:p>
        </p:txBody>
      </p:sp>
      <p:sp>
        <p:nvSpPr>
          <p:cNvPr id="5" name="Text 2"/>
          <p:cNvSpPr/>
          <p:nvPr/>
        </p:nvSpPr>
        <p:spPr>
          <a:xfrm>
            <a:off x="1002149" y="2016085"/>
            <a:ext cx="7392591" cy="539353"/>
          </a:xfrm>
          <a:prstGeom prst="rect">
            <a:avLst/>
          </a:prstGeom>
          <a:noFill/>
          <a:ln/>
        </p:spPr>
        <p:txBody>
          <a:bodyPr wrap="square" lIns="0" tIns="0" rIns="0" bIns="0" rtlCol="0" anchor="t"/>
          <a:lstStyle/>
          <a:p>
            <a:pPr algn="l" indent="0" marL="0">
              <a:lnSpc>
                <a:spcPts val="2100"/>
              </a:lnSpc>
              <a:buNone/>
            </a:pPr>
            <a:r>
              <a:rPr lang="en-US" sz="1300" dirty="0">
                <a:solidFill>
                  <a:srgbClr val="421424"/>
                </a:solidFill>
                <a:latin typeface="Montserrat Medium" pitchFamily="34" charset="0"/>
                <a:ea typeface="Montserrat Medium" pitchFamily="34" charset="-122"/>
                <a:cs typeface="Montserrat Medium" pitchFamily="34" charset="-120"/>
              </a:rPr>
              <a:t>"Farklı müzik türlerinde kadın düşmanlığı (mizojini) hangi yoğunlukta ortaya çıkmaktadır?"</a:t>
            </a:r>
            <a:endParaRPr lang="en-US" sz="1300" dirty="0"/>
          </a:p>
        </p:txBody>
      </p:sp>
      <p:sp>
        <p:nvSpPr>
          <p:cNvPr id="6" name="Shape 3"/>
          <p:cNvSpPr/>
          <p:nvPr/>
        </p:nvSpPr>
        <p:spPr>
          <a:xfrm>
            <a:off x="749260" y="1826419"/>
            <a:ext cx="22860" cy="918686"/>
          </a:xfrm>
          <a:prstGeom prst="rect">
            <a:avLst/>
          </a:prstGeom>
          <a:solidFill>
            <a:srgbClr val="FFB393"/>
          </a:solidFill>
          <a:ln/>
        </p:spPr>
      </p:sp>
      <p:sp>
        <p:nvSpPr>
          <p:cNvPr id="7" name="Text 4"/>
          <p:cNvSpPr/>
          <p:nvPr/>
        </p:nvSpPr>
        <p:spPr>
          <a:xfrm>
            <a:off x="749260" y="2997994"/>
            <a:ext cx="2697599" cy="337185"/>
          </a:xfrm>
          <a:prstGeom prst="rect">
            <a:avLst/>
          </a:prstGeom>
          <a:noFill/>
          <a:ln/>
        </p:spPr>
        <p:txBody>
          <a:bodyPr wrap="none" lIns="0" tIns="0" rIns="0" bIns="0" rtlCol="0" anchor="t"/>
          <a:lstStyle/>
          <a:p>
            <a:pPr algn="l" indent="0" marL="0">
              <a:lnSpc>
                <a:spcPts val="2650"/>
              </a:lnSpc>
              <a:buNone/>
            </a:pPr>
            <a:r>
              <a:rPr lang="en-US" sz="2100" b="1" dirty="0">
                <a:solidFill>
                  <a:srgbClr val="FFB393"/>
                </a:solidFill>
                <a:latin typeface="Brygada 1918 Bold" pitchFamily="34" charset="0"/>
                <a:ea typeface="Brygada 1918 Bold" pitchFamily="34" charset="-122"/>
                <a:cs typeface="Brygada 1918 Bold" pitchFamily="34" charset="-120"/>
              </a:rPr>
              <a:t>Hipotezler</a:t>
            </a:r>
            <a:endParaRPr lang="en-US" sz="2100" dirty="0"/>
          </a:p>
        </p:txBody>
      </p:sp>
      <p:sp>
        <p:nvSpPr>
          <p:cNvPr id="8" name="Shape 5"/>
          <p:cNvSpPr/>
          <p:nvPr/>
        </p:nvSpPr>
        <p:spPr>
          <a:xfrm>
            <a:off x="749260" y="3588068"/>
            <a:ext cx="7645479" cy="1932980"/>
          </a:xfrm>
          <a:prstGeom prst="roundRect">
            <a:avLst>
              <a:gd name="adj" fmla="val 1308"/>
            </a:avLst>
          </a:prstGeom>
          <a:solidFill>
            <a:srgbClr val="4D1529"/>
          </a:solidFill>
          <a:ln/>
        </p:spPr>
      </p:sp>
      <p:sp>
        <p:nvSpPr>
          <p:cNvPr id="9" name="Shape 6"/>
          <p:cNvSpPr/>
          <p:nvPr/>
        </p:nvSpPr>
        <p:spPr>
          <a:xfrm>
            <a:off x="917853" y="3756660"/>
            <a:ext cx="505778" cy="505778"/>
          </a:xfrm>
          <a:prstGeom prst="roundRect">
            <a:avLst>
              <a:gd name="adj" fmla="val 18077270"/>
            </a:avLst>
          </a:prstGeom>
          <a:solidFill>
            <a:srgbClr val="FFB393"/>
          </a:solidFill>
          <a:ln/>
        </p:spPr>
      </p:sp>
      <p:pic>
        <p:nvPicPr>
          <p:cNvPr id="1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918" y="3895725"/>
            <a:ext cx="227528" cy="227528"/>
          </a:xfrm>
          <a:prstGeom prst="rect">
            <a:avLst/>
          </a:prstGeom>
        </p:spPr>
      </p:pic>
      <p:sp>
        <p:nvSpPr>
          <p:cNvPr id="11" name="Text 7"/>
          <p:cNvSpPr/>
          <p:nvPr/>
        </p:nvSpPr>
        <p:spPr>
          <a:xfrm>
            <a:off x="917853" y="4431030"/>
            <a:ext cx="2355890" cy="280988"/>
          </a:xfrm>
          <a:prstGeom prst="rect">
            <a:avLst/>
          </a:prstGeom>
          <a:noFill/>
          <a:ln/>
        </p:spPr>
        <p:txBody>
          <a:bodyPr wrap="none" lIns="0" tIns="0" rIns="0" bIns="0" rtlCol="0" anchor="t"/>
          <a:lstStyle/>
          <a:p>
            <a:pPr algn="l" indent="0" marL="0">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H1: Alternatif Hipotez</a:t>
            </a:r>
            <a:endParaRPr lang="en-US" sz="1750" dirty="0"/>
          </a:p>
        </p:txBody>
      </p:sp>
      <p:sp>
        <p:nvSpPr>
          <p:cNvPr id="12" name="Text 8"/>
          <p:cNvSpPr/>
          <p:nvPr/>
        </p:nvSpPr>
        <p:spPr>
          <a:xfrm>
            <a:off x="917853" y="4813102"/>
            <a:ext cx="7308294" cy="539353"/>
          </a:xfrm>
          <a:prstGeom prst="rect">
            <a:avLst/>
          </a:prstGeom>
          <a:noFill/>
          <a:ln/>
        </p:spPr>
        <p:txBody>
          <a:bodyPr wrap="square" lIns="0" tIns="0" rIns="0" bIns="0" rtlCol="0" anchor="t"/>
          <a:lstStyle/>
          <a:p>
            <a:pPr algn="l" indent="0" marL="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Rap ve arabesk şarkılarında mizojini oranı, pop ve R&amp;B şarkılarına kıyasla daha yüksek olacaktır.</a:t>
            </a:r>
            <a:endParaRPr lang="en-US" sz="1300" dirty="0"/>
          </a:p>
        </p:txBody>
      </p:sp>
      <p:sp>
        <p:nvSpPr>
          <p:cNvPr id="13" name="Shape 9"/>
          <p:cNvSpPr/>
          <p:nvPr/>
        </p:nvSpPr>
        <p:spPr>
          <a:xfrm>
            <a:off x="749260" y="5689640"/>
            <a:ext cx="7645479" cy="1932980"/>
          </a:xfrm>
          <a:prstGeom prst="roundRect">
            <a:avLst>
              <a:gd name="adj" fmla="val 1308"/>
            </a:avLst>
          </a:prstGeom>
          <a:solidFill>
            <a:srgbClr val="4D1529"/>
          </a:solidFill>
          <a:ln/>
        </p:spPr>
      </p:sp>
      <p:sp>
        <p:nvSpPr>
          <p:cNvPr id="14" name="Shape 10"/>
          <p:cNvSpPr/>
          <p:nvPr/>
        </p:nvSpPr>
        <p:spPr>
          <a:xfrm>
            <a:off x="917853" y="5858232"/>
            <a:ext cx="505778" cy="505778"/>
          </a:xfrm>
          <a:prstGeom prst="roundRect">
            <a:avLst>
              <a:gd name="adj" fmla="val 18077270"/>
            </a:avLst>
          </a:prstGeom>
          <a:solidFill>
            <a:srgbClr val="FFB393"/>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918" y="5997297"/>
            <a:ext cx="227528" cy="227528"/>
          </a:xfrm>
          <a:prstGeom prst="rect">
            <a:avLst/>
          </a:prstGeom>
        </p:spPr>
      </p:pic>
      <p:sp>
        <p:nvSpPr>
          <p:cNvPr id="16" name="Text 11"/>
          <p:cNvSpPr/>
          <p:nvPr/>
        </p:nvSpPr>
        <p:spPr>
          <a:xfrm>
            <a:off x="917853" y="6532602"/>
            <a:ext cx="2248019" cy="280988"/>
          </a:xfrm>
          <a:prstGeom prst="rect">
            <a:avLst/>
          </a:prstGeom>
          <a:noFill/>
          <a:ln/>
        </p:spPr>
        <p:txBody>
          <a:bodyPr wrap="none" lIns="0" tIns="0" rIns="0" bIns="0" rtlCol="0" anchor="t"/>
          <a:lstStyle/>
          <a:p>
            <a:pPr algn="l" indent="0" marL="0">
              <a:lnSpc>
                <a:spcPts val="2200"/>
              </a:lnSpc>
              <a:buNone/>
            </a:pPr>
            <a:r>
              <a:rPr lang="en-US" sz="1750" b="1" dirty="0">
                <a:solidFill>
                  <a:srgbClr val="F4CAB8"/>
                </a:solidFill>
                <a:latin typeface="Brygada 1918 Bold" pitchFamily="34" charset="0"/>
                <a:ea typeface="Brygada 1918 Bold" pitchFamily="34" charset="-122"/>
                <a:cs typeface="Brygada 1918 Bold" pitchFamily="34" charset="-120"/>
              </a:rPr>
              <a:t>H0: Sıfır Hipotezi</a:t>
            </a:r>
            <a:endParaRPr lang="en-US" sz="1750" dirty="0"/>
          </a:p>
        </p:txBody>
      </p:sp>
      <p:sp>
        <p:nvSpPr>
          <p:cNvPr id="17" name="Text 12"/>
          <p:cNvSpPr/>
          <p:nvPr/>
        </p:nvSpPr>
        <p:spPr>
          <a:xfrm>
            <a:off x="917853" y="6914674"/>
            <a:ext cx="7308294" cy="539353"/>
          </a:xfrm>
          <a:prstGeom prst="rect">
            <a:avLst/>
          </a:prstGeom>
          <a:noFill/>
          <a:ln/>
        </p:spPr>
        <p:txBody>
          <a:bodyPr wrap="square" lIns="0" tIns="0" rIns="0" bIns="0" rtlCol="0" anchor="t"/>
          <a:lstStyle/>
          <a:p>
            <a:pPr algn="l" indent="0" marL="0">
              <a:lnSpc>
                <a:spcPts val="2100"/>
              </a:lnSpc>
              <a:buNone/>
            </a:pPr>
            <a:r>
              <a:rPr lang="en-US" sz="1300" dirty="0">
                <a:solidFill>
                  <a:srgbClr val="F4CAB8"/>
                </a:solidFill>
                <a:latin typeface="Montserrat Medium" pitchFamily="34" charset="0"/>
                <a:ea typeface="Montserrat Medium" pitchFamily="34" charset="-122"/>
                <a:cs typeface="Montserrat Medium" pitchFamily="34" charset="-120"/>
              </a:rPr>
              <a:t>Müzik türleri arasında mizojini açısından istatistiksel olarak anlamlı bir fark bulunmamaktadır.</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255" y="487561"/>
            <a:ext cx="7194590" cy="591145"/>
          </a:xfrm>
          <a:prstGeom prst="rect">
            <a:avLst/>
          </a:prstGeom>
          <a:noFill/>
          <a:ln/>
        </p:spPr>
        <p:txBody>
          <a:bodyPr wrap="none" lIns="0" tIns="0" rIns="0" bIns="0" rtlCol="0" anchor="t"/>
          <a:lstStyle/>
          <a:p>
            <a:pPr algn="l" indent="0" marL="0">
              <a:lnSpc>
                <a:spcPts val="4650"/>
              </a:lnSpc>
              <a:buNone/>
            </a:pPr>
            <a:r>
              <a:rPr lang="en-US" sz="3700" b="1" dirty="0">
                <a:solidFill>
                  <a:srgbClr val="FFB393"/>
                </a:solidFill>
                <a:latin typeface="Brygada 1918 Bold" pitchFamily="34" charset="0"/>
                <a:ea typeface="Brygada 1918 Bold" pitchFamily="34" charset="-122"/>
                <a:cs typeface="Brygada 1918 Bold" pitchFamily="34" charset="-120"/>
              </a:rPr>
              <a:t>Veri Toplama ve Analiz Yöntemi</a:t>
            </a:r>
            <a:endParaRPr lang="en-US" sz="3700" dirty="0"/>
          </a:p>
        </p:txBody>
      </p:sp>
      <p:pic>
        <p:nvPicPr>
          <p:cNvPr id="3" name="Image 0" descr="preencoded.png">    </p:cNvPr>
          <p:cNvPicPr>
            <a:picLocks noChangeAspect="1"/>
          </p:cNvPicPr>
          <p:nvPr/>
        </p:nvPicPr>
        <p:blipFill>
          <a:blip r:embed="rId1"/>
          <a:stretch>
            <a:fillRect/>
          </a:stretch>
        </p:blipFill>
        <p:spPr>
          <a:xfrm>
            <a:off x="709255" y="1544122"/>
            <a:ext cx="6389727" cy="6389727"/>
          </a:xfrm>
          <a:prstGeom prst="rect">
            <a:avLst/>
          </a:prstGeom>
        </p:spPr>
      </p:pic>
      <p:sp>
        <p:nvSpPr>
          <p:cNvPr id="4" name="Text 1"/>
          <p:cNvSpPr/>
          <p:nvPr/>
        </p:nvSpPr>
        <p:spPr>
          <a:xfrm>
            <a:off x="7539037" y="1521976"/>
            <a:ext cx="2364224" cy="295513"/>
          </a:xfrm>
          <a:prstGeom prst="rect">
            <a:avLst/>
          </a:prstGeom>
          <a:noFill/>
          <a:ln/>
        </p:spPr>
        <p:txBody>
          <a:bodyPr wrap="none" lIns="0" tIns="0" rIns="0" bIns="0" rtlCol="0" anchor="t"/>
          <a:lstStyle/>
          <a:p>
            <a:pPr algn="l" indent="0" marL="0">
              <a:lnSpc>
                <a:spcPts val="2300"/>
              </a:lnSpc>
              <a:buNone/>
            </a:pPr>
            <a:r>
              <a:rPr lang="en-US" sz="1850" b="1" dirty="0">
                <a:solidFill>
                  <a:srgbClr val="FFB393"/>
                </a:solidFill>
                <a:latin typeface="Brygada 1918 Bold" pitchFamily="34" charset="0"/>
                <a:ea typeface="Brygada 1918 Bold" pitchFamily="34" charset="-122"/>
                <a:cs typeface="Brygada 1918 Bold" pitchFamily="34" charset="-120"/>
              </a:rPr>
              <a:t>Yöntem</a:t>
            </a:r>
            <a:endParaRPr lang="en-US" sz="1850" dirty="0"/>
          </a:p>
        </p:txBody>
      </p:sp>
      <p:sp>
        <p:nvSpPr>
          <p:cNvPr id="5" name="Text 2"/>
          <p:cNvSpPr/>
          <p:nvPr/>
        </p:nvSpPr>
        <p:spPr>
          <a:xfrm>
            <a:off x="7539037" y="1994773"/>
            <a:ext cx="6389727" cy="56721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F4CAB8"/>
                </a:solidFill>
                <a:latin typeface="Montserrat Medium" pitchFamily="34" charset="0"/>
                <a:ea typeface="Montserrat Medium" pitchFamily="34" charset="-122"/>
                <a:cs typeface="Montserrat Medium" pitchFamily="34" charset="-120"/>
              </a:rPr>
              <a:t>Manuel İçerik Analizi:</a:t>
            </a:r>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 Seçilen şarkı sözleri üzerinde detaylı bir manuel içerik analizi yapılacaktır.</a:t>
            </a:r>
            <a:endParaRPr lang="en-US" sz="1350" dirty="0"/>
          </a:p>
        </p:txBody>
      </p:sp>
      <p:sp>
        <p:nvSpPr>
          <p:cNvPr id="6" name="Text 3"/>
          <p:cNvSpPr/>
          <p:nvPr/>
        </p:nvSpPr>
        <p:spPr>
          <a:xfrm>
            <a:off x="7539037" y="2624018"/>
            <a:ext cx="6389727" cy="850821"/>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F4CAB8"/>
                </a:solidFill>
                <a:latin typeface="Montserrat Medium" pitchFamily="34" charset="0"/>
                <a:ea typeface="Montserrat Medium" pitchFamily="34" charset="-122"/>
                <a:cs typeface="Montserrat Medium" pitchFamily="34" charset="-120"/>
              </a:rPr>
              <a:t>Kategorizasyon:</a:t>
            </a:r>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 Mizojinik ifadeler; hakaret, nesneleştirme, cinsel obje olarak sunma, şiddet ve küçümseme gibi belirli kategoriler altında incelenecektir.</a:t>
            </a:r>
            <a:endParaRPr lang="en-US" sz="1350" dirty="0"/>
          </a:p>
        </p:txBody>
      </p:sp>
      <p:sp>
        <p:nvSpPr>
          <p:cNvPr id="7" name="Text 4"/>
          <p:cNvSpPr/>
          <p:nvPr/>
        </p:nvSpPr>
        <p:spPr>
          <a:xfrm>
            <a:off x="7539037" y="3652123"/>
            <a:ext cx="2364224" cy="295513"/>
          </a:xfrm>
          <a:prstGeom prst="rect">
            <a:avLst/>
          </a:prstGeom>
          <a:noFill/>
          <a:ln/>
        </p:spPr>
        <p:txBody>
          <a:bodyPr wrap="none" lIns="0" tIns="0" rIns="0" bIns="0" rtlCol="0" anchor="t"/>
          <a:lstStyle/>
          <a:p>
            <a:pPr algn="l" indent="0" marL="0">
              <a:lnSpc>
                <a:spcPts val="2300"/>
              </a:lnSpc>
              <a:buNone/>
            </a:pPr>
            <a:r>
              <a:rPr lang="en-US" sz="1850" b="1" dirty="0">
                <a:solidFill>
                  <a:srgbClr val="FFB393"/>
                </a:solidFill>
                <a:latin typeface="Brygada 1918 Bold" pitchFamily="34" charset="0"/>
                <a:ea typeface="Brygada 1918 Bold" pitchFamily="34" charset="-122"/>
                <a:cs typeface="Brygada 1918 Bold" pitchFamily="34" charset="-120"/>
              </a:rPr>
              <a:t>Veri Toplama</a:t>
            </a:r>
            <a:endParaRPr lang="en-US" sz="1850" dirty="0"/>
          </a:p>
        </p:txBody>
      </p:sp>
      <p:sp>
        <p:nvSpPr>
          <p:cNvPr id="8" name="Text 5"/>
          <p:cNvSpPr/>
          <p:nvPr/>
        </p:nvSpPr>
        <p:spPr>
          <a:xfrm>
            <a:off x="7539037" y="4124920"/>
            <a:ext cx="6389727" cy="56721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F4CAB8"/>
                </a:solidFill>
                <a:latin typeface="Montserrat Medium" pitchFamily="34" charset="0"/>
                <a:ea typeface="Montserrat Medium" pitchFamily="34" charset="-122"/>
                <a:cs typeface="Montserrat Medium" pitchFamily="34" charset="-120"/>
              </a:rPr>
              <a:t>Platformlar:</a:t>
            </a:r>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 Spotify ve Genius Lyrics platformları üzerinden şarkı sözleri toplanacaktır.</a:t>
            </a:r>
            <a:endParaRPr lang="en-US" sz="1350" dirty="0"/>
          </a:p>
        </p:txBody>
      </p:sp>
      <p:sp>
        <p:nvSpPr>
          <p:cNvPr id="9" name="Text 6"/>
          <p:cNvSpPr/>
          <p:nvPr/>
        </p:nvSpPr>
        <p:spPr>
          <a:xfrm>
            <a:off x="7539037" y="4754166"/>
            <a:ext cx="6389727" cy="56721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F4CAB8"/>
                </a:solidFill>
                <a:latin typeface="Montserrat Medium" pitchFamily="34" charset="0"/>
                <a:ea typeface="Montserrat Medium" pitchFamily="34" charset="-122"/>
                <a:cs typeface="Montserrat Medium" pitchFamily="34" charset="-120"/>
              </a:rPr>
              <a:t>Örneklem:</a:t>
            </a:r>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 20 Türkçe ve 20 yabancı olmak üzere toplam 40 popüler şarkı analize dahil edilecektir.</a:t>
            </a:r>
            <a:endParaRPr lang="en-US" sz="1350" dirty="0"/>
          </a:p>
        </p:txBody>
      </p:sp>
      <p:sp>
        <p:nvSpPr>
          <p:cNvPr id="10" name="Text 7"/>
          <p:cNvSpPr/>
          <p:nvPr/>
        </p:nvSpPr>
        <p:spPr>
          <a:xfrm>
            <a:off x="7539037" y="5498663"/>
            <a:ext cx="2364224" cy="295513"/>
          </a:xfrm>
          <a:prstGeom prst="rect">
            <a:avLst/>
          </a:prstGeom>
          <a:noFill/>
          <a:ln/>
        </p:spPr>
        <p:txBody>
          <a:bodyPr wrap="none" lIns="0" tIns="0" rIns="0" bIns="0" rtlCol="0" anchor="t"/>
          <a:lstStyle/>
          <a:p>
            <a:pPr algn="l" indent="0" marL="0">
              <a:lnSpc>
                <a:spcPts val="2300"/>
              </a:lnSpc>
              <a:buNone/>
            </a:pPr>
            <a:r>
              <a:rPr lang="en-US" sz="1850" b="1" dirty="0">
                <a:solidFill>
                  <a:srgbClr val="FFB393"/>
                </a:solidFill>
                <a:latin typeface="Brygada 1918 Bold" pitchFamily="34" charset="0"/>
                <a:ea typeface="Brygada 1918 Bold" pitchFamily="34" charset="-122"/>
                <a:cs typeface="Brygada 1918 Bold" pitchFamily="34" charset="-120"/>
              </a:rPr>
              <a:t>Analiz</a:t>
            </a:r>
            <a:endParaRPr lang="en-US" sz="1850" dirty="0"/>
          </a:p>
        </p:txBody>
      </p:sp>
      <p:sp>
        <p:nvSpPr>
          <p:cNvPr id="11" name="Text 8"/>
          <p:cNvSpPr/>
          <p:nvPr/>
        </p:nvSpPr>
        <p:spPr>
          <a:xfrm>
            <a:off x="7539037" y="5971461"/>
            <a:ext cx="6389727" cy="850821"/>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F4CAB8"/>
                </a:solidFill>
                <a:latin typeface="Montserrat Medium" pitchFamily="34" charset="0"/>
                <a:ea typeface="Montserrat Medium" pitchFamily="34" charset="-122"/>
                <a:cs typeface="Montserrat Medium" pitchFamily="34" charset="-120"/>
              </a:rPr>
              <a:t>Araçlar:</a:t>
            </a:r>
            <a:pPr algn="l" indent="0" marL="0">
              <a:lnSpc>
                <a:spcPts val="2200"/>
              </a:lnSpc>
              <a:buNone/>
            </a:pPr>
            <a:r>
              <a:rPr lang="en-US" sz="1350" dirty="0">
                <a:solidFill>
                  <a:srgbClr val="F4CAB8"/>
                </a:solidFill>
                <a:latin typeface="Montserrat Medium" pitchFamily="34" charset="0"/>
                <a:ea typeface="Montserrat Medium" pitchFamily="34" charset="-122"/>
                <a:cs typeface="Montserrat Medium" pitchFamily="34" charset="-120"/>
              </a:rPr>
              <a:t> Verilerin düzenlenmesi ve ön analizi Excel programı ile, daha ileri istatistiksel analizler ise Jupyter Notebook kullanılarak yapılacaktır.</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2025-11-27T07:57:00Z</dcterms:created>
  <dcterms:modified xsi:type="dcterms:W3CDTF">2025-11-27T07:57:00Z</dcterms:modified>
</cp:coreProperties>
</file>